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8"/>
  </p:notesMasterIdLst>
  <p:sldIdLst>
    <p:sldId id="256" r:id="rId2"/>
    <p:sldId id="302" r:id="rId3"/>
    <p:sldId id="303" r:id="rId4"/>
    <p:sldId id="306" r:id="rId5"/>
    <p:sldId id="307" r:id="rId6"/>
    <p:sldId id="309" r:id="rId7"/>
    <p:sldId id="308" r:id="rId8"/>
    <p:sldId id="313" r:id="rId9"/>
    <p:sldId id="310" r:id="rId10"/>
    <p:sldId id="312" r:id="rId11"/>
    <p:sldId id="314" r:id="rId12"/>
    <p:sldId id="315" r:id="rId13"/>
    <p:sldId id="311" r:id="rId14"/>
    <p:sldId id="316" r:id="rId15"/>
    <p:sldId id="320" r:id="rId16"/>
    <p:sldId id="317" r:id="rId17"/>
    <p:sldId id="321" r:id="rId18"/>
    <p:sldId id="318" r:id="rId19"/>
    <p:sldId id="323" r:id="rId20"/>
    <p:sldId id="322" r:id="rId21"/>
    <p:sldId id="326" r:id="rId22"/>
    <p:sldId id="329" r:id="rId23"/>
    <p:sldId id="328" r:id="rId24"/>
    <p:sldId id="327" r:id="rId25"/>
    <p:sldId id="319" r:id="rId26"/>
    <p:sldId id="330" r:id="rId27"/>
    <p:sldId id="331" r:id="rId28"/>
    <p:sldId id="332" r:id="rId29"/>
    <p:sldId id="336" r:id="rId30"/>
    <p:sldId id="333" r:id="rId31"/>
    <p:sldId id="334" r:id="rId32"/>
    <p:sldId id="337" r:id="rId33"/>
    <p:sldId id="338" r:id="rId34"/>
    <p:sldId id="335" r:id="rId35"/>
    <p:sldId id="339" r:id="rId36"/>
    <p:sldId id="301" r:id="rId37"/>
  </p:sldIdLst>
  <p:sldSz cx="12192000" cy="6858000"/>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4A4A"/>
    <a:srgbClr val="EAEC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18" autoAdjust="0"/>
    <p:restoredTop sz="72956" autoAdjust="0"/>
  </p:normalViewPr>
  <p:slideViewPr>
    <p:cSldViewPr snapToGrid="0">
      <p:cViewPr varScale="1">
        <p:scale>
          <a:sx n="87" d="100"/>
          <a:sy n="87" d="100"/>
        </p:scale>
        <p:origin x="2088" y="184"/>
      </p:cViewPr>
      <p:guideLst/>
    </p:cSldViewPr>
  </p:slideViewPr>
  <p:notesTextViewPr>
    <p:cViewPr>
      <p:scale>
        <a:sx n="3" d="2"/>
        <a:sy n="3" d="2"/>
      </p:scale>
      <p:origin x="0" y="0"/>
    </p:cViewPr>
  </p:notesTextViewPr>
  <p:sorterViewPr>
    <p:cViewPr>
      <p:scale>
        <a:sx n="66" d="100"/>
        <a:sy n="66" d="100"/>
      </p:scale>
      <p:origin x="0" y="-138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gs" Target="tags/tag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tiff>
</file>

<file path=ppt/media/image11.png>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06CF4-FA77-4E71-BDBB-B62F97D48318}" type="datetimeFigureOut">
              <a:rPr lang="zh-CN" altLang="en-US" smtClean="0"/>
              <a:t>2019/5/24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EA511-84E0-4AE0-9842-AB0E10994BF1}" type="slidenum">
              <a:rPr lang="zh-CN" altLang="en-US" smtClean="0"/>
              <a:t>‹#›</a:t>
            </a:fld>
            <a:endParaRPr lang="zh-CN" altLang="en-US"/>
          </a:p>
        </p:txBody>
      </p:sp>
    </p:spTree>
    <p:extLst>
      <p:ext uri="{BB962C8B-B14F-4D97-AF65-F5344CB8AC3E}">
        <p14:creationId xmlns:p14="http://schemas.microsoft.com/office/powerpoint/2010/main" val="66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a:t>
            </a:fld>
            <a:endParaRPr lang="zh-CN" altLang="en-US"/>
          </a:p>
        </p:txBody>
      </p:sp>
    </p:spTree>
    <p:extLst>
      <p:ext uri="{BB962C8B-B14F-4D97-AF65-F5344CB8AC3E}">
        <p14:creationId xmlns:p14="http://schemas.microsoft.com/office/powerpoint/2010/main" val="890902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镜像构建时，会一层层构建，前一层是后一层的基础。每一层构建完就不会再发生改变，后一层上的任何改变只发生在自己这一层。</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比如，删除前一层文件的操作，实际不是真的删除前一层的文件，而是仅在当前层标记为该文件已删除。在最终容器运行的时候，虽然不会看到这个文件，但是实际上该文件会一直跟随镜像。因此，在构建镜像的时候，需要额外小心，每一层尽量只包含该层需要添加的东西，任何额外的东西应该在该层构建结束前清理掉。</a:t>
            </a:r>
            <a:br>
              <a:rPr lang="zh-CN" altLang="en-US" dirty="0"/>
            </a:br>
            <a:br>
              <a:rPr lang="zh-CN" altLang="en-US" dirty="0"/>
            </a:br>
            <a:r>
              <a:rPr lang="zh-CN" altLang="en-US" sz="1200" b="0" i="0" kern="1200" dirty="0">
                <a:solidFill>
                  <a:schemeClr val="tx1"/>
                </a:solidFill>
                <a:effectLst/>
                <a:latin typeface="+mn-lt"/>
                <a:ea typeface="+mn-ea"/>
                <a:cs typeface="+mn-cs"/>
              </a:rPr>
              <a:t>分层存储的特征还使得镜像的复用、定制变的更为容易。甚至可以用之前构建好的镜像作为基础层，然后进一步添加新的层，以定制自己所需的内容，构建新的镜像。</a:t>
            </a:r>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22</a:t>
            </a:fld>
            <a:endParaRPr lang="zh-CN" altLang="en-US"/>
          </a:p>
        </p:txBody>
      </p:sp>
    </p:spTree>
    <p:extLst>
      <p:ext uri="{BB962C8B-B14F-4D97-AF65-F5344CB8AC3E}">
        <p14:creationId xmlns:p14="http://schemas.microsoft.com/office/powerpoint/2010/main" val="19589516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zh-CN" altLang="en-US" sz="1200" dirty="0">
                <a:latin typeface="Songti SC" panose="02010600040101010101" pitchFamily="2" charset="-122"/>
                <a:ea typeface="Songti SC" panose="02010600040101010101" pitchFamily="2" charset="-122"/>
              </a:rPr>
              <a:t>镜像和容器的关系，就像是面向对象程序设计中的类和实例一样，镜像是静态的定义，容器是镜像运行时的实体。</a:t>
            </a:r>
            <a:endParaRPr lang="en-US" altLang="zh-CN" sz="1200" dirty="0">
              <a:latin typeface="Songti SC" panose="02010600040101010101" pitchFamily="2" charset="-122"/>
              <a:ea typeface="Songti SC" panose="02010600040101010101" pitchFamily="2" charset="-122"/>
            </a:endParaRPr>
          </a:p>
          <a:p>
            <a:pPr>
              <a:lnSpc>
                <a:spcPct val="150000"/>
              </a:lnSpc>
            </a:pPr>
            <a:endParaRPr lang="en-US" altLang="zh-CN" sz="1200" dirty="0">
              <a:latin typeface="Songti SC" panose="02010600040101010101" pitchFamily="2" charset="-122"/>
              <a:ea typeface="Songti SC" panose="02010600040101010101" pitchFamily="2" charset="-122"/>
            </a:endParaRPr>
          </a:p>
          <a:p>
            <a:pPr>
              <a:lnSpc>
                <a:spcPct val="150000"/>
              </a:lnSpc>
            </a:pPr>
            <a:r>
              <a:rPr lang="zh-CN" altLang="en-US" sz="1200" dirty="0">
                <a:latin typeface="Songti SC" panose="02010600040101010101" pitchFamily="2" charset="-122"/>
                <a:ea typeface="Songti SC" panose="02010600040101010101" pitchFamily="2" charset="-122"/>
              </a:rPr>
              <a:t>容器可以被创建、启动、停止、删除、暂停等 。</a:t>
            </a:r>
            <a:endParaRPr lang="en-US" altLang="zh-CN" sz="1200" dirty="0">
              <a:latin typeface="Songti SC" panose="02010600040101010101" pitchFamily="2" charset="-122"/>
              <a:ea typeface="Songti SC" panose="02010600040101010101" pitchFamily="2" charset="-122"/>
            </a:endParaRPr>
          </a:p>
          <a:p>
            <a:pPr>
              <a:lnSpc>
                <a:spcPct val="150000"/>
              </a:lnSpc>
            </a:pPr>
            <a:endParaRPr lang="en-US" altLang="zh-CN" sz="1200" dirty="0">
              <a:latin typeface="Songti SC" panose="02010600040101010101" pitchFamily="2" charset="-122"/>
              <a:ea typeface="Songti SC" panose="02010600040101010101" pitchFamily="2" charset="-122"/>
            </a:endParaRPr>
          </a:p>
          <a:p>
            <a:pPr>
              <a:lnSpc>
                <a:spcPct val="150000"/>
              </a:lnSpc>
            </a:pPr>
            <a:r>
              <a:rPr lang="zh-CN" altLang="en-US" sz="1200" dirty="0">
                <a:latin typeface="Songti SC" panose="02010600040101010101" pitchFamily="2" charset="-122"/>
                <a:ea typeface="Songti SC" panose="02010600040101010101" pitchFamily="2" charset="-122"/>
              </a:rPr>
              <a:t>容器的实质是进程，但与直接在宿主执行的进程不同，容器进程运行于属于自己的独立的命名空间。</a:t>
            </a:r>
            <a:endParaRPr lang="en-US" altLang="zh-CN" sz="1200" dirty="0">
              <a:latin typeface="Songti SC" panose="02010600040101010101" pitchFamily="2" charset="-122"/>
              <a:ea typeface="Songti SC" panose="02010600040101010101" pitchFamily="2" charset="-122"/>
            </a:endParaRPr>
          </a:p>
          <a:p>
            <a:pPr>
              <a:lnSpc>
                <a:spcPct val="150000"/>
              </a:lnSpc>
            </a:pPr>
            <a:endParaRPr lang="en-US" altLang="zh-CN" sz="1200" dirty="0">
              <a:latin typeface="Songti SC" panose="02010600040101010101" pitchFamily="2" charset="-122"/>
              <a:ea typeface="Songti SC" panose="02010600040101010101" pitchFamily="2" charset="-122"/>
            </a:endParaRPr>
          </a:p>
          <a:p>
            <a:pPr>
              <a:lnSpc>
                <a:spcPct val="150000"/>
              </a:lnSpc>
            </a:pPr>
            <a:r>
              <a:rPr lang="zh-CN" altLang="en-US" sz="1200" dirty="0">
                <a:latin typeface="Songti SC" panose="02010600040101010101" pitchFamily="2" charset="-122"/>
                <a:ea typeface="Songti SC" panose="02010600040101010101" pitchFamily="2" charset="-122"/>
              </a:rPr>
              <a:t>容器存储层的生存周期和容器一样，容器消亡时，容器存储层也随之消亡。因此，任何保存于容器存储层的信息都会随容器删除而丢失。</a:t>
            </a:r>
          </a:p>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24</a:t>
            </a:fld>
            <a:endParaRPr lang="zh-CN" altLang="en-US"/>
          </a:p>
        </p:txBody>
      </p:sp>
    </p:spTree>
    <p:extLst>
      <p:ext uri="{BB962C8B-B14F-4D97-AF65-F5344CB8AC3E}">
        <p14:creationId xmlns:p14="http://schemas.microsoft.com/office/powerpoint/2010/main" val="1530696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Songti SC" panose="02010600040101010101" pitchFamily="2" charset="-122"/>
                <a:ea typeface="Songti SC" panose="02010600040101010101" pitchFamily="2" charset="-122"/>
              </a:rPr>
              <a:t>一个</a:t>
            </a:r>
            <a:r>
              <a:rPr lang="en-US" altLang="zh-CN" sz="1200" dirty="0">
                <a:latin typeface="Songti SC" panose="02010600040101010101" pitchFamily="2" charset="-122"/>
                <a:ea typeface="Songti SC" panose="02010600040101010101" pitchFamily="2" charset="-122"/>
              </a:rPr>
              <a:t>Docker Registry</a:t>
            </a:r>
            <a:r>
              <a:rPr lang="zh-CN" altLang="en-US" sz="1200" dirty="0">
                <a:latin typeface="Songti SC" panose="02010600040101010101" pitchFamily="2" charset="-122"/>
                <a:ea typeface="Songti SC" panose="02010600040101010101" pitchFamily="2" charset="-122"/>
              </a:rPr>
              <a:t>中可以包含多个仓库；每个仓库可以包含多个标签；每个标签对应一个镜像。</a:t>
            </a:r>
            <a:endParaRPr lang="en-US" altLang="zh-CN" sz="1200" dirty="0">
              <a:latin typeface="Songti SC" panose="02010600040101010101" pitchFamily="2" charset="-122"/>
              <a:ea typeface="Songti SC" panose="0201060004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Songti SC" panose="02010600040101010101" pitchFamily="2" charset="-122"/>
                <a:ea typeface="Songti SC" panose="02010600040101010101" pitchFamily="2" charset="-122"/>
              </a:rPr>
              <a:t>所以说：镜像仓库是</a:t>
            </a:r>
            <a:r>
              <a:rPr lang="en-US" altLang="zh-CN" sz="1200" dirty="0">
                <a:latin typeface="Songti SC" panose="02010600040101010101" pitchFamily="2" charset="-122"/>
                <a:ea typeface="Songti SC" panose="02010600040101010101" pitchFamily="2" charset="-122"/>
              </a:rPr>
              <a:t>Docker</a:t>
            </a:r>
            <a:r>
              <a:rPr lang="zh-CN" altLang="en-US" sz="1200" dirty="0">
                <a:latin typeface="Songti SC" panose="02010600040101010101" pitchFamily="2" charset="-122"/>
                <a:ea typeface="Songti SC" panose="02010600040101010101" pitchFamily="2" charset="-122"/>
              </a:rPr>
              <a:t>用来集中存放镜像文件的地方类似于我们之前常用的代码仓库。</a:t>
            </a:r>
            <a:br>
              <a:rPr lang="zh-CN" altLang="en-US" sz="1200" dirty="0">
                <a:latin typeface="Songti SC" panose="02010600040101010101" pitchFamily="2" charset="-122"/>
                <a:ea typeface="Songti SC" panose="02010600040101010101" pitchFamily="2" charset="-122"/>
              </a:rPr>
            </a:br>
            <a:endParaRPr lang="en-US" altLang="zh-CN" sz="1200" dirty="0">
              <a:latin typeface="Songti SC" panose="02010600040101010101" pitchFamily="2" charset="-122"/>
              <a:ea typeface="Songti SC" panose="0201060004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zh-CN" altLang="en-US" sz="1200" dirty="0">
                <a:latin typeface="Songti SC" panose="02010600040101010101" pitchFamily="2" charset="-122"/>
                <a:ea typeface="Songti SC" panose="02010600040101010101" pitchFamily="2" charset="-122"/>
              </a:rPr>
            </a:br>
            <a:r>
              <a:rPr lang="zh-CN" altLang="en-US" sz="1200" dirty="0">
                <a:latin typeface="Songti SC" panose="02010600040101010101" pitchFamily="2" charset="-122"/>
                <a:ea typeface="Songti SC" panose="02010600040101010101" pitchFamily="2" charset="-122"/>
              </a:rPr>
              <a:t>通常，一个仓库会包含同一个软件不同版本的镜像，而标签就常用于对应该软件的各个版本 。</a:t>
            </a:r>
            <a:endParaRPr lang="en-US" altLang="zh-CN" sz="1200" dirty="0">
              <a:latin typeface="Songti SC" panose="02010600040101010101" pitchFamily="2" charset="-122"/>
              <a:ea typeface="Songti SC" panose="0201060004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Songti SC" panose="02010600040101010101" pitchFamily="2" charset="-122"/>
                <a:ea typeface="Songti SC" panose="02010600040101010101" pitchFamily="2" charset="-122"/>
              </a:rPr>
              <a:t>我们可以通过</a:t>
            </a:r>
            <a:r>
              <a:rPr lang="en-US" altLang="zh-CN" sz="1200" dirty="0">
                <a:latin typeface="Songti SC" panose="02010600040101010101" pitchFamily="2" charset="-122"/>
                <a:ea typeface="Songti SC" panose="02010600040101010101" pitchFamily="2" charset="-122"/>
              </a:rPr>
              <a:t>&lt;</a:t>
            </a:r>
            <a:r>
              <a:rPr lang="zh-CN" altLang="en-US" sz="1200" dirty="0">
                <a:latin typeface="Songti SC" panose="02010600040101010101" pitchFamily="2" charset="-122"/>
                <a:ea typeface="Songti SC" panose="02010600040101010101" pitchFamily="2" charset="-122"/>
              </a:rPr>
              <a:t>仓库名</a:t>
            </a:r>
            <a:r>
              <a:rPr lang="en-US" altLang="zh-CN" sz="1200" dirty="0">
                <a:latin typeface="Songti SC" panose="02010600040101010101" pitchFamily="2" charset="-122"/>
                <a:ea typeface="Songti SC" panose="02010600040101010101" pitchFamily="2" charset="-122"/>
              </a:rPr>
              <a:t>&gt;:&lt;</a:t>
            </a:r>
            <a:r>
              <a:rPr lang="zh-CN" altLang="en-US" sz="1200" dirty="0">
                <a:latin typeface="Songti SC" panose="02010600040101010101" pitchFamily="2" charset="-122"/>
                <a:ea typeface="Songti SC" panose="02010600040101010101" pitchFamily="2" charset="-122"/>
              </a:rPr>
              <a:t>标签</a:t>
            </a:r>
            <a:r>
              <a:rPr lang="en-US" altLang="zh-CN" sz="1200" dirty="0">
                <a:latin typeface="Songti SC" panose="02010600040101010101" pitchFamily="2" charset="-122"/>
                <a:ea typeface="Songti SC" panose="02010600040101010101" pitchFamily="2" charset="-122"/>
              </a:rPr>
              <a:t>&gt;</a:t>
            </a:r>
            <a:r>
              <a:rPr lang="zh-CN" altLang="en-US" sz="1200" dirty="0">
                <a:latin typeface="Songti SC" panose="02010600040101010101" pitchFamily="2" charset="-122"/>
                <a:ea typeface="Songti SC" panose="02010600040101010101" pitchFamily="2" charset="-122"/>
              </a:rPr>
              <a:t>的格式来指定具体是这个软件哪个版本的镜像。如果不给出标签，将以</a:t>
            </a:r>
            <a:r>
              <a:rPr lang="en-US" altLang="zh-CN" sz="1200" dirty="0">
                <a:latin typeface="Songti SC" panose="02010600040101010101" pitchFamily="2" charset="-122"/>
                <a:ea typeface="Songti SC" panose="02010600040101010101" pitchFamily="2" charset="-122"/>
              </a:rPr>
              <a:t>latest</a:t>
            </a:r>
            <a:r>
              <a:rPr lang="zh-CN" altLang="en-US" sz="1200" dirty="0">
                <a:latin typeface="Songti SC" panose="02010600040101010101" pitchFamily="2" charset="-122"/>
                <a:ea typeface="Songti SC" panose="02010600040101010101" pitchFamily="2" charset="-122"/>
              </a:rPr>
              <a:t>作为默认标签。</a:t>
            </a:r>
            <a:br>
              <a:rPr lang="zh-CN" altLang="en-US" sz="1200" dirty="0">
                <a:latin typeface="Songti SC" panose="02010600040101010101" pitchFamily="2" charset="-122"/>
                <a:ea typeface="Songti SC" panose="02010600040101010101" pitchFamily="2" charset="-122"/>
              </a:rPr>
            </a:br>
            <a:endParaRPr lang="zh-CN" altLang="en-US" sz="1200" dirty="0">
              <a:latin typeface="Songti SC" panose="02010600040101010101" pitchFamily="2" charset="-122"/>
              <a:ea typeface="Songti SC" panose="02010600040101010101" pitchFamily="2" charset="-122"/>
            </a:endParaRPr>
          </a:p>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25</a:t>
            </a:fld>
            <a:endParaRPr lang="zh-CN" altLang="en-US"/>
          </a:p>
        </p:txBody>
      </p:sp>
    </p:spTree>
    <p:extLst>
      <p:ext uri="{BB962C8B-B14F-4D97-AF65-F5344CB8AC3E}">
        <p14:creationId xmlns:p14="http://schemas.microsoft.com/office/powerpoint/2010/main" val="22725430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27</a:t>
            </a:fld>
            <a:endParaRPr lang="zh-CN" altLang="en-US"/>
          </a:p>
        </p:txBody>
      </p:sp>
    </p:spTree>
    <p:extLst>
      <p:ext uri="{BB962C8B-B14F-4D97-AF65-F5344CB8AC3E}">
        <p14:creationId xmlns:p14="http://schemas.microsoft.com/office/powerpoint/2010/main" val="400304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28</a:t>
            </a:fld>
            <a:endParaRPr lang="zh-CN" altLang="en-US"/>
          </a:p>
        </p:txBody>
      </p:sp>
    </p:spTree>
    <p:extLst>
      <p:ext uri="{BB962C8B-B14F-4D97-AF65-F5344CB8AC3E}">
        <p14:creationId xmlns:p14="http://schemas.microsoft.com/office/powerpoint/2010/main" val="3350491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29</a:t>
            </a:fld>
            <a:endParaRPr lang="zh-CN" altLang="en-US"/>
          </a:p>
        </p:txBody>
      </p:sp>
    </p:spTree>
    <p:extLst>
      <p:ext uri="{BB962C8B-B14F-4D97-AF65-F5344CB8AC3E}">
        <p14:creationId xmlns:p14="http://schemas.microsoft.com/office/powerpoint/2010/main" val="20337064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30</a:t>
            </a:fld>
            <a:endParaRPr lang="zh-CN" altLang="en-US"/>
          </a:p>
        </p:txBody>
      </p:sp>
    </p:spTree>
    <p:extLst>
      <p:ext uri="{BB962C8B-B14F-4D97-AF65-F5344CB8AC3E}">
        <p14:creationId xmlns:p14="http://schemas.microsoft.com/office/powerpoint/2010/main" val="25718627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31</a:t>
            </a:fld>
            <a:endParaRPr lang="zh-CN" altLang="en-US"/>
          </a:p>
        </p:txBody>
      </p:sp>
    </p:spTree>
    <p:extLst>
      <p:ext uri="{BB962C8B-B14F-4D97-AF65-F5344CB8AC3E}">
        <p14:creationId xmlns:p14="http://schemas.microsoft.com/office/powerpoint/2010/main" val="14682640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ADD</a:t>
            </a:r>
          </a:p>
          <a:p>
            <a:r>
              <a:rPr lang="en-US" sz="1200" b="0" i="0" kern="1200" dirty="0">
                <a:solidFill>
                  <a:schemeClr val="tx1"/>
                </a:solidFill>
                <a:effectLst/>
                <a:latin typeface="+mn-lt"/>
                <a:ea typeface="+mn-ea"/>
                <a:cs typeface="+mn-cs"/>
              </a:rPr>
              <a:t>ADD</a:t>
            </a:r>
            <a:r>
              <a:rPr lang="zh-CN" altLang="en-US" sz="1200" b="0" i="0" kern="1200" dirty="0">
                <a:solidFill>
                  <a:schemeClr val="tx1"/>
                </a:solidFill>
                <a:effectLst/>
                <a:latin typeface="+mn-lt"/>
                <a:ea typeface="+mn-ea"/>
                <a:cs typeface="+mn-cs"/>
              </a:rPr>
              <a:t>命令有两个参数，源和目标。它的基本作用是从源系统的文件系统上复制文件到目标容器的文件系统。如果源是一个</a:t>
            </a:r>
            <a:r>
              <a:rPr lang="en-US" sz="1200" b="0" i="0" kern="1200" dirty="0">
                <a:solidFill>
                  <a:schemeClr val="tx1"/>
                </a:solidFill>
                <a:effectLst/>
                <a:latin typeface="+mn-lt"/>
                <a:ea typeface="+mn-ea"/>
                <a:cs typeface="+mn-cs"/>
              </a:rPr>
              <a:t>URL，</a:t>
            </a:r>
            <a:r>
              <a:rPr lang="zh-CN" altLang="en-US" sz="1200" b="0" i="0" kern="1200" dirty="0">
                <a:solidFill>
                  <a:schemeClr val="tx1"/>
                </a:solidFill>
                <a:effectLst/>
                <a:latin typeface="+mn-lt"/>
                <a:ea typeface="+mn-ea"/>
                <a:cs typeface="+mn-cs"/>
              </a:rPr>
              <a:t>那该</a:t>
            </a:r>
            <a:r>
              <a:rPr lang="en-US" sz="1200" b="0" i="0" kern="1200" dirty="0">
                <a:solidFill>
                  <a:schemeClr val="tx1"/>
                </a:solidFill>
                <a:effectLst/>
                <a:latin typeface="+mn-lt"/>
                <a:ea typeface="+mn-ea"/>
                <a:cs typeface="+mn-cs"/>
              </a:rPr>
              <a:t>URL</a:t>
            </a:r>
            <a:r>
              <a:rPr lang="zh-CN" altLang="en-US" sz="1200" b="0" i="0" kern="1200" dirty="0">
                <a:solidFill>
                  <a:schemeClr val="tx1"/>
                </a:solidFill>
                <a:effectLst/>
                <a:latin typeface="+mn-lt"/>
                <a:ea typeface="+mn-ea"/>
                <a:cs typeface="+mn-cs"/>
              </a:rPr>
              <a:t>的内容将被下载并复制到容器中。</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ADD [source directory or URL] [destination directory]</a:t>
            </a:r>
          </a:p>
          <a:p>
            <a:r>
              <a:rPr lang="en-US" sz="1200" b="0" i="0" kern="1200" dirty="0">
                <a:solidFill>
                  <a:schemeClr val="tx1"/>
                </a:solidFill>
                <a:effectLst/>
                <a:latin typeface="+mn-lt"/>
                <a:ea typeface="+mn-ea"/>
                <a:cs typeface="+mn-cs"/>
              </a:rPr>
              <a:t>ADD /</a:t>
            </a:r>
            <a:r>
              <a:rPr lang="en-US" sz="1200" b="0" i="0" kern="1200" dirty="0" err="1">
                <a:solidFill>
                  <a:schemeClr val="tx1"/>
                </a:solidFill>
                <a:effectLst/>
                <a:latin typeface="+mn-lt"/>
                <a:ea typeface="+mn-ea"/>
                <a:cs typeface="+mn-cs"/>
              </a:rPr>
              <a:t>my_app_folder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my_app_folder</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CMD</a:t>
            </a:r>
          </a:p>
          <a:p>
            <a:r>
              <a:rPr lang="zh-CN" altLang="en-US" sz="1200" b="0" i="0" kern="1200" dirty="0">
                <a:solidFill>
                  <a:schemeClr val="tx1"/>
                </a:solidFill>
                <a:effectLst/>
                <a:latin typeface="+mn-lt"/>
                <a:ea typeface="+mn-ea"/>
                <a:cs typeface="+mn-cs"/>
              </a:rPr>
              <a:t>和</a:t>
            </a:r>
            <a:r>
              <a:rPr lang="en-US" sz="1200" b="0" i="0" kern="1200" dirty="0">
                <a:solidFill>
                  <a:schemeClr val="tx1"/>
                </a:solidFill>
                <a:effectLst/>
                <a:latin typeface="+mn-lt"/>
                <a:ea typeface="+mn-ea"/>
                <a:cs typeface="+mn-cs"/>
              </a:rPr>
              <a:t>RUN</a:t>
            </a:r>
            <a:r>
              <a:rPr lang="zh-CN" altLang="en-US" sz="1200" b="0" i="0" kern="1200" dirty="0">
                <a:solidFill>
                  <a:schemeClr val="tx1"/>
                </a:solidFill>
                <a:effectLst/>
                <a:latin typeface="+mn-lt"/>
                <a:ea typeface="+mn-ea"/>
                <a:cs typeface="+mn-cs"/>
              </a:rPr>
              <a:t>命令相似，</a:t>
            </a:r>
            <a:r>
              <a:rPr lang="en-US" sz="1200" b="0" i="0" kern="1200" dirty="0">
                <a:solidFill>
                  <a:schemeClr val="tx1"/>
                </a:solidFill>
                <a:effectLst/>
                <a:latin typeface="+mn-lt"/>
                <a:ea typeface="+mn-ea"/>
                <a:cs typeface="+mn-cs"/>
              </a:rPr>
              <a:t>CMD</a:t>
            </a:r>
            <a:r>
              <a:rPr lang="zh-CN" altLang="en-US" sz="1200" b="0" i="0" kern="1200" dirty="0">
                <a:solidFill>
                  <a:schemeClr val="tx1"/>
                </a:solidFill>
                <a:effectLst/>
                <a:latin typeface="+mn-lt"/>
                <a:ea typeface="+mn-ea"/>
                <a:cs typeface="+mn-cs"/>
              </a:rPr>
              <a:t>可以用于执行特定的命令。和</a:t>
            </a:r>
            <a:r>
              <a:rPr lang="en-US" sz="1200" b="0" i="0" kern="1200" dirty="0">
                <a:solidFill>
                  <a:schemeClr val="tx1"/>
                </a:solidFill>
                <a:effectLst/>
                <a:latin typeface="+mn-lt"/>
                <a:ea typeface="+mn-ea"/>
                <a:cs typeface="+mn-cs"/>
              </a:rPr>
              <a:t>RUN</a:t>
            </a:r>
            <a:r>
              <a:rPr lang="zh-CN" altLang="en-US" sz="1200" b="0" i="0" kern="1200" dirty="0">
                <a:solidFill>
                  <a:schemeClr val="tx1"/>
                </a:solidFill>
                <a:effectLst/>
                <a:latin typeface="+mn-lt"/>
                <a:ea typeface="+mn-ea"/>
                <a:cs typeface="+mn-cs"/>
              </a:rPr>
              <a:t>不同的是，这些命令不是在镜像构建的过程中执行的，而是在用镜像构建容器后被调用。</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1: CMD application "argument", "argument", ..</a:t>
            </a:r>
          </a:p>
          <a:p>
            <a:r>
              <a:rPr lang="en-US" sz="1200" b="0" i="0" kern="1200" dirty="0">
                <a:solidFill>
                  <a:schemeClr val="tx1"/>
                </a:solidFill>
                <a:effectLst/>
                <a:latin typeface="+mn-lt"/>
                <a:ea typeface="+mn-ea"/>
                <a:cs typeface="+mn-cs"/>
              </a:rPr>
              <a:t>CMD "echo" "Hello docker!”</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ENTRYPOINT</a:t>
            </a:r>
          </a:p>
          <a:p>
            <a:r>
              <a:rPr lang="zh-CN" altLang="en-US" sz="1200" b="0" i="0" kern="1200" dirty="0">
                <a:solidFill>
                  <a:schemeClr val="tx1"/>
                </a:solidFill>
                <a:effectLst/>
                <a:latin typeface="+mn-lt"/>
                <a:ea typeface="+mn-ea"/>
                <a:cs typeface="+mn-cs"/>
              </a:rPr>
              <a:t>配置容器启动后执行的命令，并且不可被 </a:t>
            </a:r>
            <a:r>
              <a:rPr lang="en-US" sz="1200" b="0" i="0" kern="1200" dirty="0">
                <a:solidFill>
                  <a:schemeClr val="tx1"/>
                </a:solidFill>
                <a:effectLst/>
                <a:latin typeface="+mn-lt"/>
                <a:ea typeface="+mn-ea"/>
                <a:cs typeface="+mn-cs"/>
              </a:rPr>
              <a:t>docker run </a:t>
            </a:r>
            <a:r>
              <a:rPr lang="zh-CN" altLang="en-US" sz="1200" b="0" i="0" kern="1200" dirty="0">
                <a:solidFill>
                  <a:schemeClr val="tx1"/>
                </a:solidFill>
                <a:effectLst/>
                <a:latin typeface="+mn-lt"/>
                <a:ea typeface="+mn-ea"/>
                <a:cs typeface="+mn-cs"/>
              </a:rPr>
              <a:t>提供的参数覆盖。</a:t>
            </a:r>
          </a:p>
          <a:p>
            <a:r>
              <a:rPr lang="zh-CN" altLang="en-US" sz="1200" b="0" i="0" kern="1200" dirty="0">
                <a:solidFill>
                  <a:schemeClr val="tx1"/>
                </a:solidFill>
                <a:effectLst/>
                <a:latin typeface="+mn-lt"/>
                <a:ea typeface="+mn-ea"/>
                <a:cs typeface="+mn-cs"/>
              </a:rPr>
              <a:t>每个 </a:t>
            </a:r>
            <a:r>
              <a:rPr lang="en-US" sz="1200" b="0" i="0" kern="1200" dirty="0" err="1">
                <a:solidFill>
                  <a:schemeClr val="tx1"/>
                </a:solidFill>
                <a:effectLst/>
                <a:latin typeface="+mn-lt"/>
                <a:ea typeface="+mn-ea"/>
                <a:cs typeface="+mn-cs"/>
              </a:rPr>
              <a:t>Dockerfile</a:t>
            </a:r>
            <a:r>
              <a:rPr lang="en-US"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中只能有一个 </a:t>
            </a:r>
            <a:r>
              <a:rPr lang="en-US" sz="1200" b="0" i="0" kern="1200" dirty="0">
                <a:solidFill>
                  <a:schemeClr val="tx1"/>
                </a:solidFill>
                <a:effectLst/>
                <a:latin typeface="+mn-lt"/>
                <a:ea typeface="+mn-ea"/>
                <a:cs typeface="+mn-cs"/>
              </a:rPr>
              <a:t>ENTRYPOINT，</a:t>
            </a:r>
            <a:r>
              <a:rPr lang="zh-CN" altLang="en-US" sz="1200" b="0" i="0" kern="1200" dirty="0">
                <a:solidFill>
                  <a:schemeClr val="tx1"/>
                </a:solidFill>
                <a:effectLst/>
                <a:latin typeface="+mn-lt"/>
                <a:ea typeface="+mn-ea"/>
                <a:cs typeface="+mn-cs"/>
              </a:rPr>
              <a:t>当指定多个时，只有最后一个起效。</a:t>
            </a:r>
          </a:p>
          <a:p>
            <a:r>
              <a:rPr lang="en-US" sz="1200" b="0" i="0" kern="1200" dirty="0">
                <a:solidFill>
                  <a:schemeClr val="tx1"/>
                </a:solidFill>
                <a:effectLst/>
                <a:latin typeface="+mn-lt"/>
                <a:ea typeface="+mn-ea"/>
                <a:cs typeface="+mn-cs"/>
              </a:rPr>
              <a:t>ENTRYPOINT </a:t>
            </a:r>
            <a:r>
              <a:rPr lang="zh-CN" altLang="en-US" sz="1200" b="0" i="0" kern="1200" dirty="0">
                <a:solidFill>
                  <a:schemeClr val="tx1"/>
                </a:solidFill>
                <a:effectLst/>
                <a:latin typeface="+mn-lt"/>
                <a:ea typeface="+mn-ea"/>
                <a:cs typeface="+mn-cs"/>
              </a:rPr>
              <a:t>帮助你配置一个容器使之可执行化，如果你结合</a:t>
            </a:r>
            <a:r>
              <a:rPr lang="en-US" sz="1200" b="0" i="0" kern="1200" dirty="0">
                <a:solidFill>
                  <a:schemeClr val="tx1"/>
                </a:solidFill>
                <a:effectLst/>
                <a:latin typeface="+mn-lt"/>
                <a:ea typeface="+mn-ea"/>
                <a:cs typeface="+mn-cs"/>
              </a:rPr>
              <a:t>CMD</a:t>
            </a:r>
            <a:r>
              <a:rPr lang="zh-CN" altLang="en-US" sz="1200" b="0" i="0" kern="1200" dirty="0">
                <a:solidFill>
                  <a:schemeClr val="tx1"/>
                </a:solidFill>
                <a:effectLst/>
                <a:latin typeface="+mn-lt"/>
                <a:ea typeface="+mn-ea"/>
                <a:cs typeface="+mn-cs"/>
              </a:rPr>
              <a:t>命令和</a:t>
            </a:r>
            <a:r>
              <a:rPr lang="en-US" sz="1200" b="0" i="0" kern="1200" dirty="0">
                <a:solidFill>
                  <a:schemeClr val="tx1"/>
                </a:solidFill>
                <a:effectLst/>
                <a:latin typeface="+mn-lt"/>
                <a:ea typeface="+mn-ea"/>
                <a:cs typeface="+mn-cs"/>
              </a:rPr>
              <a:t>ENTRYPOINT</a:t>
            </a:r>
            <a:r>
              <a:rPr lang="zh-CN" altLang="en-US" sz="1200" b="0" i="0" kern="1200" dirty="0">
                <a:solidFill>
                  <a:schemeClr val="tx1"/>
                </a:solidFill>
                <a:effectLst/>
                <a:latin typeface="+mn-lt"/>
                <a:ea typeface="+mn-ea"/>
                <a:cs typeface="+mn-cs"/>
              </a:rPr>
              <a:t>命令，你可以从</a:t>
            </a:r>
            <a:r>
              <a:rPr lang="en-US" sz="1200" b="0" i="0" kern="1200" dirty="0">
                <a:solidFill>
                  <a:schemeClr val="tx1"/>
                </a:solidFill>
                <a:effectLst/>
                <a:latin typeface="+mn-lt"/>
                <a:ea typeface="+mn-ea"/>
                <a:cs typeface="+mn-cs"/>
              </a:rPr>
              <a:t>CMD</a:t>
            </a:r>
            <a:r>
              <a:rPr lang="zh-CN" altLang="en-US" sz="1200" b="0" i="0" kern="1200" dirty="0">
                <a:solidFill>
                  <a:schemeClr val="tx1"/>
                </a:solidFill>
                <a:effectLst/>
                <a:latin typeface="+mn-lt"/>
                <a:ea typeface="+mn-ea"/>
                <a:cs typeface="+mn-cs"/>
              </a:rPr>
              <a:t>命令中移除“</a:t>
            </a:r>
            <a:r>
              <a:rPr lang="en-US" sz="1200" b="0" i="0" kern="1200" dirty="0">
                <a:solidFill>
                  <a:schemeClr val="tx1"/>
                </a:solidFill>
                <a:effectLst/>
                <a:latin typeface="+mn-lt"/>
                <a:ea typeface="+mn-ea"/>
                <a:cs typeface="+mn-cs"/>
              </a:rPr>
              <a:t>application”</a:t>
            </a:r>
            <a:r>
              <a:rPr lang="zh-CN" altLang="en-US" sz="1200" b="0" i="0" kern="1200" dirty="0">
                <a:solidFill>
                  <a:schemeClr val="tx1"/>
                </a:solidFill>
                <a:effectLst/>
                <a:latin typeface="+mn-lt"/>
                <a:ea typeface="+mn-ea"/>
                <a:cs typeface="+mn-cs"/>
              </a:rPr>
              <a:t>而仅仅保留参数，参数将传递给</a:t>
            </a:r>
            <a:r>
              <a:rPr lang="en-US" sz="1200" b="0" i="0" kern="1200" dirty="0">
                <a:solidFill>
                  <a:schemeClr val="tx1"/>
                </a:solidFill>
                <a:effectLst/>
                <a:latin typeface="+mn-lt"/>
                <a:ea typeface="+mn-ea"/>
                <a:cs typeface="+mn-cs"/>
              </a:rPr>
              <a:t>ENTRYPOINT</a:t>
            </a:r>
            <a:r>
              <a:rPr lang="zh-CN" altLang="en-US" sz="1200" b="0" i="0" kern="1200" dirty="0">
                <a:solidFill>
                  <a:schemeClr val="tx1"/>
                </a:solidFill>
                <a:effectLst/>
                <a:latin typeface="+mn-lt"/>
                <a:ea typeface="+mn-ea"/>
                <a:cs typeface="+mn-cs"/>
              </a:rPr>
              <a:t>命令。</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ENTRYPOINT application "argument", "argument", ..</a:t>
            </a:r>
          </a:p>
          <a:p>
            <a:r>
              <a:rPr lang="en-US" sz="1200" b="0" i="0" kern="1200" dirty="0">
                <a:solidFill>
                  <a:schemeClr val="tx1"/>
                </a:solidFill>
                <a:effectLst/>
                <a:latin typeface="+mn-lt"/>
                <a:ea typeface="+mn-ea"/>
                <a:cs typeface="+mn-cs"/>
              </a:rPr>
              <a:t># Remember: arguments are optional. They can be provided by CMD</a:t>
            </a:r>
          </a:p>
          <a:p>
            <a:r>
              <a:rPr lang="en-US" sz="1200" b="0" i="0" kern="1200" dirty="0">
                <a:solidFill>
                  <a:schemeClr val="tx1"/>
                </a:solidFill>
                <a:effectLst/>
                <a:latin typeface="+mn-lt"/>
                <a:ea typeface="+mn-ea"/>
                <a:cs typeface="+mn-cs"/>
              </a:rPr>
              <a:t># or during the creation of a container.</a:t>
            </a:r>
          </a:p>
          <a:p>
            <a:r>
              <a:rPr lang="en-US" sz="1200" b="0" i="0" kern="1200" dirty="0">
                <a:solidFill>
                  <a:schemeClr val="tx1"/>
                </a:solidFill>
                <a:effectLst/>
                <a:latin typeface="+mn-lt"/>
                <a:ea typeface="+mn-ea"/>
                <a:cs typeface="+mn-cs"/>
              </a:rPr>
              <a:t>ENTRYPOINT echo</a:t>
            </a:r>
          </a:p>
          <a:p>
            <a:r>
              <a:rPr lang="en-US" sz="1200" b="0" i="0" kern="1200" dirty="0">
                <a:solidFill>
                  <a:schemeClr val="tx1"/>
                </a:solidFill>
                <a:effectLst/>
                <a:latin typeface="+mn-lt"/>
                <a:ea typeface="+mn-ea"/>
                <a:cs typeface="+mn-cs"/>
              </a:rPr>
              <a:t># Usage example with CMD:</a:t>
            </a:r>
          </a:p>
          <a:p>
            <a:r>
              <a:rPr lang="en-US" sz="1200" b="0" i="0" kern="1200" dirty="0">
                <a:solidFill>
                  <a:schemeClr val="tx1"/>
                </a:solidFill>
                <a:effectLst/>
                <a:latin typeface="+mn-lt"/>
                <a:ea typeface="+mn-ea"/>
                <a:cs typeface="+mn-cs"/>
              </a:rPr>
              <a:t># Arguments set with CMD can be overridden during *run*</a:t>
            </a:r>
          </a:p>
          <a:p>
            <a:r>
              <a:rPr lang="en-US" sz="1200" b="0" i="0" kern="1200" dirty="0">
                <a:solidFill>
                  <a:schemeClr val="tx1"/>
                </a:solidFill>
                <a:effectLst/>
                <a:latin typeface="+mn-lt"/>
                <a:ea typeface="+mn-ea"/>
                <a:cs typeface="+mn-cs"/>
              </a:rPr>
              <a:t>CMD "Hello docker!"</a:t>
            </a:r>
          </a:p>
          <a:p>
            <a:r>
              <a:rPr lang="en-US" sz="1200" b="0" i="0" kern="1200" dirty="0">
                <a:solidFill>
                  <a:schemeClr val="tx1"/>
                </a:solidFill>
                <a:effectLst/>
                <a:latin typeface="+mn-lt"/>
                <a:ea typeface="+mn-ea"/>
                <a:cs typeface="+mn-cs"/>
              </a:rPr>
              <a:t>ENTRYPOINT echo</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ENV </a:t>
            </a:r>
          </a:p>
          <a:p>
            <a:r>
              <a:rPr lang="en-US" sz="1200" b="0" i="0" kern="1200" dirty="0">
                <a:solidFill>
                  <a:schemeClr val="tx1"/>
                </a:solidFill>
                <a:effectLst/>
                <a:latin typeface="+mn-lt"/>
                <a:ea typeface="+mn-ea"/>
                <a:cs typeface="+mn-cs"/>
              </a:rPr>
              <a:t>ENV</a:t>
            </a:r>
            <a:r>
              <a:rPr lang="zh-CN" altLang="en-US" sz="1200" b="0" i="0" kern="1200" dirty="0">
                <a:solidFill>
                  <a:schemeClr val="tx1"/>
                </a:solidFill>
                <a:effectLst/>
                <a:latin typeface="+mn-lt"/>
                <a:ea typeface="+mn-ea"/>
                <a:cs typeface="+mn-cs"/>
              </a:rPr>
              <a:t>命令用于设置环境变量。这些变量以”</a:t>
            </a:r>
            <a:r>
              <a:rPr lang="en-US" sz="1200" b="0" i="0" kern="1200" dirty="0">
                <a:solidFill>
                  <a:schemeClr val="tx1"/>
                </a:solidFill>
                <a:effectLst/>
                <a:latin typeface="+mn-lt"/>
                <a:ea typeface="+mn-ea"/>
                <a:cs typeface="+mn-cs"/>
              </a:rPr>
              <a:t>key=value”</a:t>
            </a:r>
            <a:r>
              <a:rPr lang="zh-CN" altLang="en-US" sz="1200" b="0" i="0" kern="1200" dirty="0">
                <a:solidFill>
                  <a:schemeClr val="tx1"/>
                </a:solidFill>
                <a:effectLst/>
                <a:latin typeface="+mn-lt"/>
                <a:ea typeface="+mn-ea"/>
                <a:cs typeface="+mn-cs"/>
              </a:rPr>
              <a:t>的形式存在，并可以在容器内被脚本或者程序调用。这个机制给在容器中运行应用带来了极大的便利。</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ENV key value</a:t>
            </a:r>
          </a:p>
          <a:p>
            <a:r>
              <a:rPr lang="en-US" sz="1200" b="0" i="0" kern="1200" dirty="0">
                <a:solidFill>
                  <a:schemeClr val="tx1"/>
                </a:solidFill>
                <a:effectLst/>
                <a:latin typeface="+mn-lt"/>
                <a:ea typeface="+mn-ea"/>
                <a:cs typeface="+mn-cs"/>
              </a:rPr>
              <a:t>ENV SERVER_WORKS 4</a:t>
            </a:r>
          </a:p>
          <a:p>
            <a:r>
              <a:rPr lang="en-US" sz="1200" b="1" i="0" kern="1200" dirty="0">
                <a:solidFill>
                  <a:schemeClr val="tx1"/>
                </a:solidFill>
                <a:effectLst/>
                <a:latin typeface="+mn-lt"/>
                <a:ea typeface="+mn-ea"/>
                <a:cs typeface="+mn-cs"/>
              </a:rPr>
              <a:t> </a:t>
            </a:r>
          </a:p>
          <a:p>
            <a:r>
              <a:rPr lang="en-US" sz="1200" b="1" i="0" kern="1200" dirty="0">
                <a:solidFill>
                  <a:schemeClr val="tx1"/>
                </a:solidFill>
                <a:effectLst/>
                <a:latin typeface="+mn-lt"/>
                <a:ea typeface="+mn-ea"/>
                <a:cs typeface="+mn-cs"/>
              </a:rPr>
              <a:t>EXPOSE</a:t>
            </a:r>
          </a:p>
          <a:p>
            <a:r>
              <a:rPr lang="en-US" sz="1200" b="0" i="0" kern="1200" dirty="0">
                <a:solidFill>
                  <a:schemeClr val="tx1"/>
                </a:solidFill>
                <a:effectLst/>
                <a:latin typeface="+mn-lt"/>
                <a:ea typeface="+mn-ea"/>
                <a:cs typeface="+mn-cs"/>
              </a:rPr>
              <a:t>EXPOSE</a:t>
            </a:r>
            <a:r>
              <a:rPr lang="zh-CN" altLang="en-US" sz="1200" b="0" i="0" kern="1200" dirty="0">
                <a:solidFill>
                  <a:schemeClr val="tx1"/>
                </a:solidFill>
                <a:effectLst/>
                <a:latin typeface="+mn-lt"/>
                <a:ea typeface="+mn-ea"/>
                <a:cs typeface="+mn-cs"/>
              </a:rPr>
              <a:t>用来指定端口，使容器内的应用可以通过端口和外界交互。</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EXPOSE [port]</a:t>
            </a:r>
          </a:p>
          <a:p>
            <a:r>
              <a:rPr lang="en-US" sz="1200" b="0" i="0" kern="1200" dirty="0">
                <a:solidFill>
                  <a:schemeClr val="tx1"/>
                </a:solidFill>
                <a:effectLst/>
                <a:latin typeface="+mn-lt"/>
                <a:ea typeface="+mn-ea"/>
                <a:cs typeface="+mn-cs"/>
              </a:rPr>
              <a:t>EXPOSE 8080</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FROM</a:t>
            </a:r>
          </a:p>
          <a:p>
            <a:r>
              <a:rPr lang="en-US" sz="1200" b="0" i="0" kern="1200" dirty="0">
                <a:solidFill>
                  <a:schemeClr val="tx1"/>
                </a:solidFill>
                <a:effectLst/>
                <a:latin typeface="+mn-lt"/>
                <a:ea typeface="+mn-ea"/>
                <a:cs typeface="+mn-cs"/>
              </a:rPr>
              <a:t>FROM</a:t>
            </a:r>
            <a:r>
              <a:rPr lang="zh-CN" altLang="en-US" sz="1200" b="0" i="0" kern="1200" dirty="0">
                <a:solidFill>
                  <a:schemeClr val="tx1"/>
                </a:solidFill>
                <a:effectLst/>
                <a:latin typeface="+mn-lt"/>
                <a:ea typeface="+mn-ea"/>
                <a:cs typeface="+mn-cs"/>
              </a:rPr>
              <a:t>命令可能是最重要的</a:t>
            </a:r>
            <a:r>
              <a:rPr lang="en-US" sz="1200" b="0" i="0" kern="1200" dirty="0" err="1">
                <a:solidFill>
                  <a:schemeClr val="tx1"/>
                </a:solidFill>
                <a:effectLst/>
                <a:latin typeface="+mn-lt"/>
                <a:ea typeface="+mn-ea"/>
                <a:cs typeface="+mn-cs"/>
              </a:rPr>
              <a:t>Dockerfile</a:t>
            </a:r>
            <a:r>
              <a:rPr lang="zh-CN" altLang="en-US" sz="1200" b="0" i="0" kern="1200" dirty="0">
                <a:solidFill>
                  <a:schemeClr val="tx1"/>
                </a:solidFill>
                <a:effectLst/>
                <a:latin typeface="+mn-lt"/>
                <a:ea typeface="+mn-ea"/>
                <a:cs typeface="+mn-cs"/>
              </a:rPr>
              <a:t>命令。改命令定义了使用哪个基础镜像启动构建流程。基础镜像可以为任意镜 像。如果基础镜像没有被发现，</a:t>
            </a:r>
            <a:r>
              <a:rPr lang="en-US"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将试图从</a:t>
            </a:r>
            <a:r>
              <a:rPr lang="en-US" sz="1200" b="0" i="0" kern="1200" dirty="0">
                <a:solidFill>
                  <a:schemeClr val="tx1"/>
                </a:solidFill>
                <a:effectLst/>
                <a:latin typeface="+mn-lt"/>
                <a:ea typeface="+mn-ea"/>
                <a:cs typeface="+mn-cs"/>
              </a:rPr>
              <a:t>Docker image index</a:t>
            </a:r>
            <a:r>
              <a:rPr lang="zh-CN" altLang="en-US" sz="1200" b="0" i="0" kern="1200" dirty="0">
                <a:solidFill>
                  <a:schemeClr val="tx1"/>
                </a:solidFill>
                <a:effectLst/>
                <a:latin typeface="+mn-lt"/>
                <a:ea typeface="+mn-ea"/>
                <a:cs typeface="+mn-cs"/>
              </a:rPr>
              <a:t>来查找该镜像。</a:t>
            </a:r>
            <a:r>
              <a:rPr lang="en-US" sz="1200" b="0" i="0" kern="1200" dirty="0">
                <a:solidFill>
                  <a:schemeClr val="tx1"/>
                </a:solidFill>
                <a:effectLst/>
                <a:latin typeface="+mn-lt"/>
                <a:ea typeface="+mn-ea"/>
                <a:cs typeface="+mn-cs"/>
              </a:rPr>
              <a:t>FROM</a:t>
            </a:r>
            <a:r>
              <a:rPr lang="zh-CN" altLang="en-US" sz="1200" b="0" i="0" kern="1200" dirty="0">
                <a:solidFill>
                  <a:schemeClr val="tx1"/>
                </a:solidFill>
                <a:effectLst/>
                <a:latin typeface="+mn-lt"/>
                <a:ea typeface="+mn-ea"/>
                <a:cs typeface="+mn-cs"/>
              </a:rPr>
              <a:t>命令必须是</a:t>
            </a:r>
            <a:r>
              <a:rPr lang="en-US" sz="1200" b="0" i="0" kern="1200" dirty="0" err="1">
                <a:solidFill>
                  <a:schemeClr val="tx1"/>
                </a:solidFill>
                <a:effectLst/>
                <a:latin typeface="+mn-lt"/>
                <a:ea typeface="+mn-ea"/>
                <a:cs typeface="+mn-cs"/>
              </a:rPr>
              <a:t>Dockerfile</a:t>
            </a:r>
            <a:r>
              <a:rPr lang="zh-CN" altLang="en-US" sz="1200" b="0" i="0" kern="1200" dirty="0">
                <a:solidFill>
                  <a:schemeClr val="tx1"/>
                </a:solidFill>
                <a:effectLst/>
                <a:latin typeface="+mn-lt"/>
                <a:ea typeface="+mn-ea"/>
                <a:cs typeface="+mn-cs"/>
              </a:rPr>
              <a:t>的首个命令。</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FROM [image name]</a:t>
            </a:r>
          </a:p>
          <a:p>
            <a:r>
              <a:rPr lang="en-US" sz="1200" b="0" i="0" kern="1200" dirty="0">
                <a:solidFill>
                  <a:schemeClr val="tx1"/>
                </a:solidFill>
                <a:effectLst/>
                <a:latin typeface="+mn-lt"/>
                <a:ea typeface="+mn-ea"/>
                <a:cs typeface="+mn-cs"/>
              </a:rPr>
              <a:t>FROM ubuntu </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MAINTAINER</a:t>
            </a:r>
          </a:p>
          <a:p>
            <a:r>
              <a:rPr lang="zh-CN" altLang="en-US" sz="1200" b="0" i="0" kern="1200" dirty="0">
                <a:solidFill>
                  <a:schemeClr val="tx1"/>
                </a:solidFill>
                <a:effectLst/>
                <a:latin typeface="+mn-lt"/>
                <a:ea typeface="+mn-ea"/>
                <a:cs typeface="+mn-cs"/>
              </a:rPr>
              <a:t>我建议这个命令放在</a:t>
            </a:r>
            <a:r>
              <a:rPr lang="en-US" sz="1200" b="0" i="0" kern="1200" dirty="0" err="1">
                <a:solidFill>
                  <a:schemeClr val="tx1"/>
                </a:solidFill>
                <a:effectLst/>
                <a:latin typeface="+mn-lt"/>
                <a:ea typeface="+mn-ea"/>
                <a:cs typeface="+mn-cs"/>
              </a:rPr>
              <a:t>Dockerfile</a:t>
            </a:r>
            <a:r>
              <a:rPr lang="zh-CN" altLang="en-US" sz="1200" b="0" i="0" kern="1200" dirty="0">
                <a:solidFill>
                  <a:schemeClr val="tx1"/>
                </a:solidFill>
                <a:effectLst/>
                <a:latin typeface="+mn-lt"/>
                <a:ea typeface="+mn-ea"/>
                <a:cs typeface="+mn-cs"/>
              </a:rPr>
              <a:t>的起始部分，虽然理论上它可以放置于</a:t>
            </a:r>
            <a:r>
              <a:rPr lang="en-US" sz="1200" b="0" i="0" kern="1200" dirty="0" err="1">
                <a:solidFill>
                  <a:schemeClr val="tx1"/>
                </a:solidFill>
                <a:effectLst/>
                <a:latin typeface="+mn-lt"/>
                <a:ea typeface="+mn-ea"/>
                <a:cs typeface="+mn-cs"/>
              </a:rPr>
              <a:t>Dockerfile</a:t>
            </a:r>
            <a:r>
              <a:rPr lang="zh-CN" altLang="en-US" sz="1200" b="0" i="0" kern="1200" dirty="0">
                <a:solidFill>
                  <a:schemeClr val="tx1"/>
                </a:solidFill>
                <a:effectLst/>
                <a:latin typeface="+mn-lt"/>
                <a:ea typeface="+mn-ea"/>
                <a:cs typeface="+mn-cs"/>
              </a:rPr>
              <a:t>的任意位置。这个命令用于声明作者，并应该放在</a:t>
            </a:r>
            <a:r>
              <a:rPr lang="en-US" sz="1200" b="0" i="0" kern="1200" dirty="0">
                <a:solidFill>
                  <a:schemeClr val="tx1"/>
                </a:solidFill>
                <a:effectLst/>
                <a:latin typeface="+mn-lt"/>
                <a:ea typeface="+mn-ea"/>
                <a:cs typeface="+mn-cs"/>
              </a:rPr>
              <a:t>FROM</a:t>
            </a:r>
            <a:r>
              <a:rPr lang="zh-CN" altLang="en-US" sz="1200" b="0" i="0" kern="1200" dirty="0">
                <a:solidFill>
                  <a:schemeClr val="tx1"/>
                </a:solidFill>
                <a:effectLst/>
                <a:latin typeface="+mn-lt"/>
                <a:ea typeface="+mn-ea"/>
                <a:cs typeface="+mn-cs"/>
              </a:rPr>
              <a:t>的后面。</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MAINTAINER [name]</a:t>
            </a:r>
          </a:p>
          <a:p>
            <a:r>
              <a:rPr lang="en-US" sz="1200" b="0" i="0" kern="1200" dirty="0">
                <a:solidFill>
                  <a:schemeClr val="tx1"/>
                </a:solidFill>
                <a:effectLst/>
                <a:latin typeface="+mn-lt"/>
                <a:ea typeface="+mn-ea"/>
                <a:cs typeface="+mn-cs"/>
              </a:rPr>
              <a:t>MAINTAINER </a:t>
            </a:r>
            <a:r>
              <a:rPr lang="en-US" sz="1200" b="0" i="0" kern="1200" dirty="0" err="1">
                <a:solidFill>
                  <a:schemeClr val="tx1"/>
                </a:solidFill>
                <a:effectLst/>
                <a:latin typeface="+mn-lt"/>
                <a:ea typeface="+mn-ea"/>
                <a:cs typeface="+mn-cs"/>
              </a:rPr>
              <a:t>authors_name</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RUN</a:t>
            </a:r>
          </a:p>
          <a:p>
            <a:r>
              <a:rPr lang="en-US" sz="1200" b="0" i="0" kern="1200" dirty="0">
                <a:solidFill>
                  <a:schemeClr val="tx1"/>
                </a:solidFill>
                <a:effectLst/>
                <a:latin typeface="+mn-lt"/>
                <a:ea typeface="+mn-ea"/>
                <a:cs typeface="+mn-cs"/>
              </a:rPr>
              <a:t>RUN</a:t>
            </a:r>
            <a:r>
              <a:rPr lang="zh-CN" altLang="en-US" sz="1200" b="0" i="0" kern="1200" dirty="0">
                <a:solidFill>
                  <a:schemeClr val="tx1"/>
                </a:solidFill>
                <a:effectLst/>
                <a:latin typeface="+mn-lt"/>
                <a:ea typeface="+mn-ea"/>
                <a:cs typeface="+mn-cs"/>
              </a:rPr>
              <a:t>命令是</a:t>
            </a:r>
            <a:r>
              <a:rPr lang="en-US" sz="1200" b="0" i="0" kern="1200" dirty="0" err="1">
                <a:solidFill>
                  <a:schemeClr val="tx1"/>
                </a:solidFill>
                <a:effectLst/>
                <a:latin typeface="+mn-lt"/>
                <a:ea typeface="+mn-ea"/>
                <a:cs typeface="+mn-cs"/>
              </a:rPr>
              <a:t>Dockerfile</a:t>
            </a:r>
            <a:r>
              <a:rPr lang="zh-CN" altLang="en-US" sz="1200" b="0" i="0" kern="1200" dirty="0">
                <a:solidFill>
                  <a:schemeClr val="tx1"/>
                </a:solidFill>
                <a:effectLst/>
                <a:latin typeface="+mn-lt"/>
                <a:ea typeface="+mn-ea"/>
                <a:cs typeface="+mn-cs"/>
              </a:rPr>
              <a:t>执行命令的核心部分。它接受命令作为参数并用于创建镜像。不像</a:t>
            </a:r>
            <a:r>
              <a:rPr lang="en-US" sz="1200" b="0" i="0" kern="1200" dirty="0">
                <a:solidFill>
                  <a:schemeClr val="tx1"/>
                </a:solidFill>
                <a:effectLst/>
                <a:latin typeface="+mn-lt"/>
                <a:ea typeface="+mn-ea"/>
                <a:cs typeface="+mn-cs"/>
              </a:rPr>
              <a:t>CMD</a:t>
            </a:r>
            <a:r>
              <a:rPr lang="zh-CN" altLang="en-US" sz="1200" b="0" i="0" kern="1200" dirty="0">
                <a:solidFill>
                  <a:schemeClr val="tx1"/>
                </a:solidFill>
                <a:effectLst/>
                <a:latin typeface="+mn-lt"/>
                <a:ea typeface="+mn-ea"/>
                <a:cs typeface="+mn-cs"/>
              </a:rPr>
              <a:t>命令，</a:t>
            </a:r>
            <a:r>
              <a:rPr lang="en-US" sz="1200" b="0" i="0" kern="1200" dirty="0">
                <a:solidFill>
                  <a:schemeClr val="tx1"/>
                </a:solidFill>
                <a:effectLst/>
                <a:latin typeface="+mn-lt"/>
                <a:ea typeface="+mn-ea"/>
                <a:cs typeface="+mn-cs"/>
              </a:rPr>
              <a:t>RUN</a:t>
            </a:r>
            <a:r>
              <a:rPr lang="zh-CN" altLang="en-US" sz="1200" b="0" i="0" kern="1200" dirty="0">
                <a:solidFill>
                  <a:schemeClr val="tx1"/>
                </a:solidFill>
                <a:effectLst/>
                <a:latin typeface="+mn-lt"/>
                <a:ea typeface="+mn-ea"/>
                <a:cs typeface="+mn-cs"/>
              </a:rPr>
              <a:t>命令用于创建镜像（在之前</a:t>
            </a:r>
            <a:r>
              <a:rPr lang="en-US" sz="1200" b="0" i="0" kern="1200" dirty="0">
                <a:solidFill>
                  <a:schemeClr val="tx1"/>
                </a:solidFill>
                <a:effectLst/>
                <a:latin typeface="+mn-lt"/>
                <a:ea typeface="+mn-ea"/>
                <a:cs typeface="+mn-cs"/>
              </a:rPr>
              <a:t>commit</a:t>
            </a:r>
            <a:r>
              <a:rPr lang="zh-CN" altLang="en-US" sz="1200" b="0" i="0" kern="1200" dirty="0">
                <a:solidFill>
                  <a:schemeClr val="tx1"/>
                </a:solidFill>
                <a:effectLst/>
                <a:latin typeface="+mn-lt"/>
                <a:ea typeface="+mn-ea"/>
                <a:cs typeface="+mn-cs"/>
              </a:rPr>
              <a:t>的层之上形成新的层）。</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RUN [command]</a:t>
            </a:r>
          </a:p>
          <a:p>
            <a:r>
              <a:rPr lang="en-US" sz="1200" b="0" i="0" kern="1200" dirty="0">
                <a:solidFill>
                  <a:schemeClr val="tx1"/>
                </a:solidFill>
                <a:effectLst/>
                <a:latin typeface="+mn-lt"/>
                <a:ea typeface="+mn-ea"/>
                <a:cs typeface="+mn-cs"/>
              </a:rPr>
              <a:t>RUN aptitude install -y </a:t>
            </a:r>
            <a:r>
              <a:rPr lang="en-US" sz="1200" b="0" i="0" kern="1200" dirty="0" err="1">
                <a:solidFill>
                  <a:schemeClr val="tx1"/>
                </a:solidFill>
                <a:effectLst/>
                <a:latin typeface="+mn-lt"/>
                <a:ea typeface="+mn-ea"/>
                <a:cs typeface="+mn-cs"/>
              </a:rPr>
              <a:t>riak</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USER</a:t>
            </a:r>
          </a:p>
          <a:p>
            <a:r>
              <a:rPr lang="en-US" sz="1200" b="0" i="0" kern="1200" dirty="0">
                <a:solidFill>
                  <a:schemeClr val="tx1"/>
                </a:solidFill>
                <a:effectLst/>
                <a:latin typeface="+mn-lt"/>
                <a:ea typeface="+mn-ea"/>
                <a:cs typeface="+mn-cs"/>
              </a:rPr>
              <a:t>USER</a:t>
            </a:r>
            <a:r>
              <a:rPr lang="zh-CN" altLang="en-US" sz="1200" b="0" i="0" kern="1200" dirty="0">
                <a:solidFill>
                  <a:schemeClr val="tx1"/>
                </a:solidFill>
                <a:effectLst/>
                <a:latin typeface="+mn-lt"/>
                <a:ea typeface="+mn-ea"/>
                <a:cs typeface="+mn-cs"/>
              </a:rPr>
              <a:t>命令用于设置运行容器的</a:t>
            </a:r>
            <a:r>
              <a:rPr lang="en-US" sz="1200" b="0" i="0" kern="1200" dirty="0">
                <a:solidFill>
                  <a:schemeClr val="tx1"/>
                </a:solidFill>
                <a:effectLst/>
                <a:latin typeface="+mn-lt"/>
                <a:ea typeface="+mn-ea"/>
                <a:cs typeface="+mn-cs"/>
              </a:rPr>
              <a:t>UID。</a:t>
            </a:r>
          </a:p>
          <a:p>
            <a:r>
              <a:rPr lang="en-US" sz="1200" b="0" i="0" kern="1200" dirty="0">
                <a:solidFill>
                  <a:schemeClr val="tx1"/>
                </a:solidFill>
                <a:effectLst/>
                <a:latin typeface="+mn-lt"/>
                <a:ea typeface="+mn-ea"/>
                <a:cs typeface="+mn-cs"/>
              </a:rPr>
              <a:t># Usage: USER [UID]</a:t>
            </a:r>
          </a:p>
          <a:p>
            <a:r>
              <a:rPr lang="en-US" sz="1200" b="0" i="0" kern="1200" dirty="0">
                <a:solidFill>
                  <a:schemeClr val="tx1"/>
                </a:solidFill>
                <a:effectLst/>
                <a:latin typeface="+mn-lt"/>
                <a:ea typeface="+mn-ea"/>
                <a:cs typeface="+mn-cs"/>
              </a:rPr>
              <a:t>USER 751</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VOLUME</a:t>
            </a:r>
          </a:p>
          <a:p>
            <a:r>
              <a:rPr lang="en-US" sz="1200" b="0" i="0" kern="1200" dirty="0">
                <a:solidFill>
                  <a:schemeClr val="tx1"/>
                </a:solidFill>
                <a:effectLst/>
                <a:latin typeface="+mn-lt"/>
                <a:ea typeface="+mn-ea"/>
                <a:cs typeface="+mn-cs"/>
              </a:rPr>
              <a:t>VOLUME</a:t>
            </a:r>
            <a:r>
              <a:rPr lang="zh-CN" altLang="en-US" sz="1200" b="0" i="0" kern="1200" dirty="0">
                <a:solidFill>
                  <a:schemeClr val="tx1"/>
                </a:solidFill>
                <a:effectLst/>
                <a:latin typeface="+mn-lt"/>
                <a:ea typeface="+mn-ea"/>
                <a:cs typeface="+mn-cs"/>
              </a:rPr>
              <a:t>命令用于让你的容器访问宿主机上的目录。</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VOLUME ["/dir_1", "/dir_2" ..]</a:t>
            </a:r>
          </a:p>
          <a:p>
            <a:r>
              <a:rPr lang="en-US" sz="1200" b="0" i="0" kern="1200" dirty="0">
                <a:solidFill>
                  <a:schemeClr val="tx1"/>
                </a:solidFill>
                <a:effectLst/>
                <a:latin typeface="+mn-lt"/>
                <a:ea typeface="+mn-ea"/>
                <a:cs typeface="+mn-cs"/>
              </a:rPr>
              <a:t>VOLUME ["/</a:t>
            </a:r>
            <a:r>
              <a:rPr lang="en-US" sz="1200" b="0" i="0" kern="1200" dirty="0" err="1">
                <a:solidFill>
                  <a:schemeClr val="tx1"/>
                </a:solidFill>
                <a:effectLst/>
                <a:latin typeface="+mn-lt"/>
                <a:ea typeface="+mn-ea"/>
                <a:cs typeface="+mn-cs"/>
              </a:rPr>
              <a:t>my_files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WORKDIR</a:t>
            </a:r>
          </a:p>
          <a:p>
            <a:r>
              <a:rPr lang="en-US" sz="1200" b="0" i="0" kern="1200" dirty="0">
                <a:solidFill>
                  <a:schemeClr val="tx1"/>
                </a:solidFill>
                <a:effectLst/>
                <a:latin typeface="+mn-lt"/>
                <a:ea typeface="+mn-ea"/>
                <a:cs typeface="+mn-cs"/>
              </a:rPr>
              <a:t>WORKDIR</a:t>
            </a:r>
            <a:r>
              <a:rPr lang="zh-CN" altLang="en-US" sz="1200" b="0" i="0" kern="1200" dirty="0">
                <a:solidFill>
                  <a:schemeClr val="tx1"/>
                </a:solidFill>
                <a:effectLst/>
                <a:latin typeface="+mn-lt"/>
                <a:ea typeface="+mn-ea"/>
                <a:cs typeface="+mn-cs"/>
              </a:rPr>
              <a:t>命令用于设置</a:t>
            </a:r>
            <a:r>
              <a:rPr lang="en-US" sz="1200" b="0" i="0" kern="1200" dirty="0">
                <a:solidFill>
                  <a:schemeClr val="tx1"/>
                </a:solidFill>
                <a:effectLst/>
                <a:latin typeface="+mn-lt"/>
                <a:ea typeface="+mn-ea"/>
                <a:cs typeface="+mn-cs"/>
              </a:rPr>
              <a:t>CMD</a:t>
            </a:r>
            <a:r>
              <a:rPr lang="zh-CN" altLang="en-US" sz="1200" b="0" i="0" kern="1200" dirty="0">
                <a:solidFill>
                  <a:schemeClr val="tx1"/>
                </a:solidFill>
                <a:effectLst/>
                <a:latin typeface="+mn-lt"/>
                <a:ea typeface="+mn-ea"/>
                <a:cs typeface="+mn-cs"/>
              </a:rPr>
              <a:t>指明的命令的运行目录。</a:t>
            </a:r>
          </a:p>
          <a:p>
            <a:r>
              <a:rPr lang="en-US" altLang="zh-CN"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Usage: WORKDIR /path</a:t>
            </a:r>
          </a:p>
          <a:p>
            <a:r>
              <a:rPr lang="en-US" sz="1200" b="0" i="0" kern="1200" dirty="0">
                <a:solidFill>
                  <a:schemeClr val="tx1"/>
                </a:solidFill>
                <a:effectLst/>
                <a:latin typeface="+mn-lt"/>
                <a:ea typeface="+mn-ea"/>
                <a:cs typeface="+mn-cs"/>
              </a:rPr>
              <a:t>WORKDIR ~/</a:t>
            </a:r>
          </a:p>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32</a:t>
            </a:fld>
            <a:endParaRPr lang="zh-CN" altLang="en-US"/>
          </a:p>
        </p:txBody>
      </p:sp>
    </p:spTree>
    <p:extLst>
      <p:ext uri="{BB962C8B-B14F-4D97-AF65-F5344CB8AC3E}">
        <p14:creationId xmlns:p14="http://schemas.microsoft.com/office/powerpoint/2010/main" val="8809052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33</a:t>
            </a:fld>
            <a:endParaRPr lang="zh-CN" altLang="en-US"/>
          </a:p>
        </p:txBody>
      </p:sp>
    </p:spTree>
    <p:extLst>
      <p:ext uri="{BB962C8B-B14F-4D97-AF65-F5344CB8AC3E}">
        <p14:creationId xmlns:p14="http://schemas.microsoft.com/office/powerpoint/2010/main" val="534636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一门语言当然也有自己的缺点，比如，内存回收延迟久，图片处理库有</a:t>
            </a:r>
            <a:r>
              <a:rPr lang="en-US" sz="1200" b="0" i="0" kern="1200" dirty="0">
                <a:solidFill>
                  <a:schemeClr val="tx1"/>
                </a:solidFill>
                <a:effectLst/>
                <a:latin typeface="+mn-lt"/>
                <a:ea typeface="+mn-ea"/>
                <a:cs typeface="+mn-cs"/>
              </a:rPr>
              <a:t>bug，</a:t>
            </a:r>
            <a:r>
              <a:rPr lang="zh-CN" altLang="en-US" sz="1200" b="0" i="0" kern="1200" dirty="0">
                <a:solidFill>
                  <a:schemeClr val="tx1"/>
                </a:solidFill>
                <a:effectLst/>
                <a:latin typeface="+mn-lt"/>
                <a:ea typeface="+mn-ea"/>
                <a:cs typeface="+mn-cs"/>
              </a:rPr>
              <a:t>对包版本要求严格等一些问题，但是瑕不掩瑜，一个开发成本极其简单，性能优良，部署简单的语言与</a:t>
            </a:r>
            <a:r>
              <a:rPr lang="en-US"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简直就是 天作之合</a:t>
            </a:r>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6</a:t>
            </a:fld>
            <a:endParaRPr lang="zh-CN" altLang="en-US"/>
          </a:p>
        </p:txBody>
      </p:sp>
    </p:spTree>
    <p:extLst>
      <p:ext uri="{BB962C8B-B14F-4D97-AF65-F5344CB8AC3E}">
        <p14:creationId xmlns:p14="http://schemas.microsoft.com/office/powerpoint/2010/main" val="22598675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endParaRPr lang="zh-CN" altLang="en-US" sz="1200" dirty="0">
              <a:latin typeface="Songti SC" panose="02010600040101010101" pitchFamily="2" charset="-122"/>
              <a:ea typeface="Songti SC" panose="02010600040101010101" pitchFamily="2" charset="-122"/>
            </a:endParaRPr>
          </a:p>
          <a:p>
            <a:pPr>
              <a:lnSpc>
                <a:spcPct val="150000"/>
              </a:lnSpc>
            </a:pPr>
            <a:r>
              <a:rPr lang="en-US" altLang="zh-CN" sz="1200" dirty="0">
                <a:latin typeface="Songti SC" panose="02010600040101010101" pitchFamily="2" charset="-122"/>
                <a:ea typeface="Songti SC" panose="02010600040101010101" pitchFamily="2" charset="-122"/>
              </a:rPr>
              <a:t>docker-compose</a:t>
            </a:r>
            <a:r>
              <a:rPr lang="zh-CN" altLang="en-US" sz="1200" dirty="0">
                <a:latin typeface="Songti SC" panose="02010600040101010101" pitchFamily="2" charset="-122"/>
                <a:ea typeface="Songti SC" panose="02010600040101010101" pitchFamily="2" charset="-122"/>
              </a:rPr>
              <a:t>默认的模板文件是 </a:t>
            </a:r>
            <a:r>
              <a:rPr lang="en-US" altLang="zh-CN" sz="1200" dirty="0">
                <a:latin typeface="Songti SC" panose="02010600040101010101" pitchFamily="2" charset="-122"/>
                <a:ea typeface="Songti SC" panose="02010600040101010101" pitchFamily="2" charset="-122"/>
              </a:rPr>
              <a:t>docker-</a:t>
            </a:r>
            <a:r>
              <a:rPr lang="en-US" altLang="zh-CN" sz="1200" dirty="0" err="1">
                <a:latin typeface="Songti SC" panose="02010600040101010101" pitchFamily="2" charset="-122"/>
                <a:ea typeface="Songti SC" panose="02010600040101010101" pitchFamily="2" charset="-122"/>
              </a:rPr>
              <a:t>compose.yml</a:t>
            </a:r>
            <a:r>
              <a:rPr lang="zh-CN" altLang="en-US" sz="1200" dirty="0">
                <a:latin typeface="Songti SC" panose="02010600040101010101" pitchFamily="2" charset="-122"/>
                <a:ea typeface="Songti SC" panose="02010600040101010101" pitchFamily="2" charset="-122"/>
              </a:rPr>
              <a:t>，其中定义的每个服务都必须通过 </a:t>
            </a:r>
            <a:r>
              <a:rPr lang="en-US" altLang="zh-CN" sz="1200" dirty="0">
                <a:latin typeface="Songti SC" panose="02010600040101010101" pitchFamily="2" charset="-122"/>
                <a:ea typeface="Songti SC" panose="02010600040101010101" pitchFamily="2" charset="-122"/>
              </a:rPr>
              <a:t>image </a:t>
            </a:r>
            <a:r>
              <a:rPr lang="zh-CN" altLang="en-US" sz="1200" dirty="0">
                <a:latin typeface="Songti SC" panose="02010600040101010101" pitchFamily="2" charset="-122"/>
                <a:ea typeface="Songti SC" panose="02010600040101010101" pitchFamily="2" charset="-122"/>
              </a:rPr>
              <a:t>指令指定镜像或 </a:t>
            </a:r>
            <a:r>
              <a:rPr lang="en-US" altLang="zh-CN" sz="1200" dirty="0">
                <a:latin typeface="Songti SC" panose="02010600040101010101" pitchFamily="2" charset="-122"/>
                <a:ea typeface="Songti SC" panose="02010600040101010101" pitchFamily="2" charset="-122"/>
              </a:rPr>
              <a:t>build </a:t>
            </a:r>
            <a:r>
              <a:rPr lang="zh-CN" altLang="en-US" sz="1200" dirty="0">
                <a:latin typeface="Songti SC" panose="02010600040101010101" pitchFamily="2" charset="-122"/>
                <a:ea typeface="Songti SC" panose="02010600040101010101" pitchFamily="2" charset="-122"/>
              </a:rPr>
              <a:t>指令（需要 </a:t>
            </a:r>
            <a:r>
              <a:rPr lang="en-US" altLang="zh-CN" sz="1200" dirty="0" err="1">
                <a:latin typeface="Songti SC" panose="02010600040101010101" pitchFamily="2" charset="-122"/>
                <a:ea typeface="Songti SC" panose="02010600040101010101" pitchFamily="2" charset="-122"/>
              </a:rPr>
              <a:t>Dockerfile</a:t>
            </a:r>
            <a:r>
              <a:rPr lang="zh-CN" altLang="en-US" sz="1200" dirty="0">
                <a:latin typeface="Songti SC" panose="02010600040101010101" pitchFamily="2" charset="-122"/>
                <a:ea typeface="Songti SC" panose="02010600040101010101" pitchFamily="2" charset="-122"/>
              </a:rPr>
              <a:t>）来自动构建。</a:t>
            </a:r>
          </a:p>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34</a:t>
            </a:fld>
            <a:endParaRPr lang="zh-CN" altLang="en-US"/>
          </a:p>
        </p:txBody>
      </p:sp>
    </p:spTree>
    <p:extLst>
      <p:ext uri="{BB962C8B-B14F-4D97-AF65-F5344CB8AC3E}">
        <p14:creationId xmlns:p14="http://schemas.microsoft.com/office/powerpoint/2010/main" val="31772141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35</a:t>
            </a:fld>
            <a:endParaRPr lang="zh-CN" altLang="en-US"/>
          </a:p>
        </p:txBody>
      </p:sp>
    </p:spTree>
    <p:extLst>
      <p:ext uri="{BB962C8B-B14F-4D97-AF65-F5344CB8AC3E}">
        <p14:creationId xmlns:p14="http://schemas.microsoft.com/office/powerpoint/2010/main" val="1883164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altLang="zh-CN" dirty="0">
                <a:latin typeface="Songti SC" panose="02010600040101010101" pitchFamily="2" charset="-122"/>
                <a:ea typeface="Songti SC" panose="02010600040101010101" pitchFamily="2" charset="-122"/>
              </a:rPr>
              <a:t>Docker</a:t>
            </a:r>
            <a:r>
              <a:rPr lang="zh-CN" altLang="en-US" dirty="0">
                <a:latin typeface="Songti SC" panose="02010600040101010101" pitchFamily="2" charset="-122"/>
                <a:ea typeface="Songti SC" panose="02010600040101010101" pitchFamily="2" charset="-122"/>
              </a:rPr>
              <a:t>是世界领先的软件容器平台。</a:t>
            </a:r>
          </a:p>
          <a:p>
            <a:pPr>
              <a:lnSpc>
                <a:spcPct val="150000"/>
              </a:lnSpc>
            </a:pPr>
            <a:endParaRPr lang="en-US" altLang="zh-CN" dirty="0">
              <a:latin typeface="Songti SC" panose="02010600040101010101" pitchFamily="2" charset="-122"/>
              <a:ea typeface="Songti SC" panose="02010600040101010101" pitchFamily="2" charset="-122"/>
            </a:endParaRPr>
          </a:p>
          <a:p>
            <a:pPr>
              <a:lnSpc>
                <a:spcPct val="150000"/>
              </a:lnSpc>
            </a:pPr>
            <a:r>
              <a:rPr lang="en-US" altLang="zh-CN" dirty="0">
                <a:latin typeface="Songti SC" panose="02010600040101010101" pitchFamily="2" charset="-122"/>
                <a:ea typeface="Songti SC" panose="02010600040101010101" pitchFamily="2" charset="-122"/>
              </a:rPr>
              <a:t>Docker</a:t>
            </a:r>
            <a:r>
              <a:rPr lang="zh-CN" altLang="en-US" dirty="0">
                <a:latin typeface="Songti SC" panose="02010600040101010101" pitchFamily="2" charset="-122"/>
                <a:ea typeface="Songti SC" panose="02010600040101010101" pitchFamily="2" charset="-122"/>
              </a:rPr>
              <a:t>使用</a:t>
            </a:r>
            <a:r>
              <a:rPr lang="en-US" altLang="zh-CN" dirty="0">
                <a:latin typeface="Songti SC" panose="02010600040101010101" pitchFamily="2" charset="-122"/>
                <a:ea typeface="Songti SC" panose="02010600040101010101" pitchFamily="2" charset="-122"/>
              </a:rPr>
              <a:t>Google</a:t>
            </a:r>
            <a:r>
              <a:rPr lang="zh-CN" altLang="en-US" dirty="0">
                <a:latin typeface="Songti SC" panose="02010600040101010101" pitchFamily="2" charset="-122"/>
                <a:ea typeface="Songti SC" panose="02010600040101010101" pitchFamily="2" charset="-122"/>
              </a:rPr>
              <a:t>公司推出的</a:t>
            </a:r>
            <a:r>
              <a:rPr lang="en-US" altLang="zh-CN" dirty="0">
                <a:latin typeface="Songti SC" panose="02010600040101010101" pitchFamily="2" charset="-122"/>
                <a:ea typeface="Songti SC" panose="02010600040101010101" pitchFamily="2" charset="-122"/>
              </a:rPr>
              <a:t>Go</a:t>
            </a:r>
            <a:r>
              <a:rPr lang="zh-CN" altLang="en-US" dirty="0">
                <a:latin typeface="Songti SC" panose="02010600040101010101" pitchFamily="2" charset="-122"/>
                <a:ea typeface="Songti SC" panose="02010600040101010101" pitchFamily="2" charset="-122"/>
              </a:rPr>
              <a:t>语言进行开发实现，基于</a:t>
            </a:r>
            <a:r>
              <a:rPr lang="en-US" altLang="zh-CN" dirty="0">
                <a:latin typeface="Songti SC" panose="02010600040101010101" pitchFamily="2" charset="-122"/>
                <a:ea typeface="Songti SC" panose="02010600040101010101" pitchFamily="2" charset="-122"/>
              </a:rPr>
              <a:t>Linux</a:t>
            </a:r>
            <a:r>
              <a:rPr lang="zh-CN" altLang="en-US" dirty="0">
                <a:latin typeface="Songti SC" panose="02010600040101010101" pitchFamily="2" charset="-122"/>
                <a:ea typeface="Songti SC" panose="02010600040101010101" pitchFamily="2" charset="-122"/>
              </a:rPr>
              <a:t>内核的</a:t>
            </a:r>
            <a:r>
              <a:rPr lang="en-US" altLang="zh-CN" dirty="0" err="1">
                <a:latin typeface="Songti SC" panose="02010600040101010101" pitchFamily="2" charset="-122"/>
                <a:ea typeface="Songti SC" panose="02010600040101010101" pitchFamily="2" charset="-122"/>
              </a:rPr>
              <a:t>cgroup</a:t>
            </a:r>
            <a:r>
              <a:rPr lang="zh-CN" altLang="en-US" dirty="0">
                <a:latin typeface="Songti SC" panose="02010600040101010101" pitchFamily="2" charset="-122"/>
                <a:ea typeface="Songti SC" panose="02010600040101010101" pitchFamily="2" charset="-122"/>
              </a:rPr>
              <a:t>，</a:t>
            </a:r>
            <a:r>
              <a:rPr lang="en-US" altLang="zh-CN" dirty="0">
                <a:latin typeface="Songti SC" panose="02010600040101010101" pitchFamily="2" charset="-122"/>
                <a:ea typeface="Songti SC" panose="02010600040101010101" pitchFamily="2" charset="-122"/>
              </a:rPr>
              <a:t>namespace</a:t>
            </a:r>
            <a:r>
              <a:rPr lang="zh-CN" altLang="en-US" dirty="0">
                <a:latin typeface="Songti SC" panose="02010600040101010101" pitchFamily="2" charset="-122"/>
                <a:ea typeface="Songti SC" panose="02010600040101010101" pitchFamily="2" charset="-122"/>
              </a:rPr>
              <a:t>，以及</a:t>
            </a:r>
            <a:r>
              <a:rPr lang="en-US" altLang="zh-CN" dirty="0">
                <a:latin typeface="Songti SC" panose="02010600040101010101" pitchFamily="2" charset="-122"/>
                <a:ea typeface="Songti SC" panose="02010600040101010101" pitchFamily="2" charset="-122"/>
              </a:rPr>
              <a:t>AUFS</a:t>
            </a:r>
            <a:r>
              <a:rPr lang="zh-CN" altLang="en-US" dirty="0">
                <a:latin typeface="Songti SC" panose="02010600040101010101" pitchFamily="2" charset="-122"/>
                <a:ea typeface="Songti SC" panose="02010600040101010101" pitchFamily="2" charset="-122"/>
              </a:rPr>
              <a:t>类的</a:t>
            </a:r>
            <a:r>
              <a:rPr lang="en-US" altLang="zh-CN" dirty="0" err="1">
                <a:latin typeface="Songti SC" panose="02010600040101010101" pitchFamily="2" charset="-122"/>
                <a:ea typeface="Songti SC" panose="02010600040101010101" pitchFamily="2" charset="-122"/>
              </a:rPr>
              <a:t>UnionFS</a:t>
            </a:r>
            <a:r>
              <a:rPr lang="zh-CN" altLang="en-US" dirty="0">
                <a:latin typeface="Songti SC" panose="02010600040101010101" pitchFamily="2" charset="-122"/>
                <a:ea typeface="Songti SC" panose="02010600040101010101" pitchFamily="2" charset="-122"/>
              </a:rPr>
              <a:t>等技术，对进程进行封装隔离，属于操作系统层面的虚拟化技术。 由于隔离的进程独立于宿主和其它的隔离的进程，因此也称其为容器。</a:t>
            </a:r>
            <a:r>
              <a:rPr lang="en-US" altLang="zh-CN" dirty="0" err="1">
                <a:latin typeface="Songti SC" panose="02010600040101010101" pitchFamily="2" charset="-122"/>
                <a:ea typeface="Songti SC" panose="02010600040101010101" pitchFamily="2" charset="-122"/>
              </a:rPr>
              <a:t>Docke</a:t>
            </a:r>
            <a:r>
              <a:rPr lang="zh-CN" altLang="en-US" dirty="0">
                <a:latin typeface="Songti SC" panose="02010600040101010101" pitchFamily="2" charset="-122"/>
                <a:ea typeface="Songti SC" panose="02010600040101010101" pitchFamily="2" charset="-122"/>
              </a:rPr>
              <a:t>最初实现是基于</a:t>
            </a:r>
            <a:r>
              <a:rPr lang="en-US" altLang="zh-CN" dirty="0">
                <a:latin typeface="Songti SC" panose="02010600040101010101" pitchFamily="2" charset="-122"/>
                <a:ea typeface="Songti SC" panose="02010600040101010101" pitchFamily="2" charset="-122"/>
              </a:rPr>
              <a:t>LXC</a:t>
            </a:r>
            <a:r>
              <a:rPr lang="zh-CN" altLang="en-US" dirty="0">
                <a:latin typeface="Songti SC" panose="02010600040101010101" pitchFamily="2" charset="-122"/>
                <a:ea typeface="Songti SC" panose="02010600040101010101" pitchFamily="2" charset="-122"/>
              </a:rPr>
              <a:t>。</a:t>
            </a:r>
          </a:p>
          <a:p>
            <a:pPr>
              <a:lnSpc>
                <a:spcPct val="150000"/>
              </a:lnSpc>
            </a:pPr>
            <a:endParaRPr lang="en-US" altLang="zh-CN" dirty="0">
              <a:latin typeface="Songti SC" panose="02010600040101010101" pitchFamily="2" charset="-122"/>
              <a:ea typeface="Songti SC" panose="02010600040101010101" pitchFamily="2" charset="-122"/>
            </a:endParaRPr>
          </a:p>
          <a:p>
            <a:pPr>
              <a:lnSpc>
                <a:spcPct val="150000"/>
              </a:lnSpc>
            </a:pPr>
            <a:r>
              <a:rPr lang="en-US" altLang="zh-CN" dirty="0">
                <a:latin typeface="Songti SC" panose="02010600040101010101" pitchFamily="2" charset="-122"/>
                <a:ea typeface="Songti SC" panose="02010600040101010101" pitchFamily="2" charset="-122"/>
              </a:rPr>
              <a:t>Docker</a:t>
            </a:r>
            <a:r>
              <a:rPr lang="zh-CN" altLang="en-US" dirty="0">
                <a:latin typeface="Songti SC" panose="02010600040101010101" pitchFamily="2" charset="-122"/>
                <a:ea typeface="Songti SC" panose="02010600040101010101" pitchFamily="2" charset="-122"/>
              </a:rPr>
              <a:t>能够自动执行重复性任务，例如搭建和配置开发环境，从而解放了开发人员以便他们专注在真正重要的事情上：构建杰出的软件。</a:t>
            </a:r>
          </a:p>
          <a:p>
            <a:pPr>
              <a:lnSpc>
                <a:spcPct val="150000"/>
              </a:lnSpc>
            </a:pPr>
            <a:endParaRPr lang="en-US" altLang="zh-CN" dirty="0">
              <a:latin typeface="Songti SC" panose="02010600040101010101" pitchFamily="2" charset="-122"/>
              <a:ea typeface="Songti SC" panose="02010600040101010101" pitchFamily="2" charset="-122"/>
            </a:endParaRPr>
          </a:p>
          <a:p>
            <a:pPr>
              <a:lnSpc>
                <a:spcPct val="150000"/>
              </a:lnSpc>
            </a:pPr>
            <a:r>
              <a:rPr lang="zh-CN" altLang="en-US" dirty="0">
                <a:latin typeface="Songti SC" panose="02010600040101010101" pitchFamily="2" charset="-122"/>
                <a:ea typeface="Songti SC" panose="02010600040101010101" pitchFamily="2" charset="-122"/>
              </a:rPr>
              <a:t>用户可以方便地创建和使用容器，把自己的应用放入容器。容器还可以进行版本管理、复制、分享、修改，就像管理普通的代码一样。</a:t>
            </a:r>
          </a:p>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7</a:t>
            </a:fld>
            <a:endParaRPr lang="zh-CN" altLang="en-US"/>
          </a:p>
        </p:txBody>
      </p:sp>
    </p:spTree>
    <p:extLst>
      <p:ext uri="{BB962C8B-B14F-4D97-AF65-F5344CB8AC3E}">
        <p14:creationId xmlns:p14="http://schemas.microsoft.com/office/powerpoint/2010/main" val="955605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轻量，在一台机器上运行的多个</a:t>
            </a:r>
            <a:r>
              <a:rPr lang="en-US"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容器可以共享这台机器的操作系统内核；它们能够迅速启动，只需占用很少的计算和内存资源。镜像是通过文件系统层进行构造的，并共享一些公共文件。这样就能尽量降低磁盘用量，并能更快地下载镜像。</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标准，</a:t>
            </a:r>
            <a:r>
              <a:rPr lang="en-US"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容器基于开放式标准，能够在所有主流</a:t>
            </a:r>
            <a:r>
              <a:rPr lang="en-US" sz="1200" b="0" i="0" kern="1200" dirty="0">
                <a:solidFill>
                  <a:schemeClr val="tx1"/>
                </a:solidFill>
                <a:effectLst/>
                <a:latin typeface="+mn-lt"/>
                <a:ea typeface="+mn-ea"/>
                <a:cs typeface="+mn-cs"/>
              </a:rPr>
              <a:t>Linux</a:t>
            </a:r>
            <a:r>
              <a:rPr lang="zh-CN" altLang="en-US" sz="1200" b="0" i="0" kern="1200" dirty="0">
                <a:solidFill>
                  <a:schemeClr val="tx1"/>
                </a:solidFill>
                <a:effectLst/>
                <a:latin typeface="+mn-lt"/>
                <a:ea typeface="+mn-ea"/>
                <a:cs typeface="+mn-cs"/>
              </a:rPr>
              <a:t>版本、</a:t>
            </a:r>
            <a:r>
              <a:rPr lang="en-US" sz="1200" b="0" i="0" kern="1200" dirty="0">
                <a:solidFill>
                  <a:schemeClr val="tx1"/>
                </a:solidFill>
                <a:effectLst/>
                <a:latin typeface="+mn-lt"/>
                <a:ea typeface="+mn-ea"/>
                <a:cs typeface="+mn-cs"/>
              </a:rPr>
              <a:t>Microsoft Windows</a:t>
            </a:r>
            <a:r>
              <a:rPr lang="zh-CN" altLang="en-US" sz="1200" b="0" i="0" kern="1200" dirty="0">
                <a:solidFill>
                  <a:schemeClr val="tx1"/>
                </a:solidFill>
                <a:effectLst/>
                <a:latin typeface="+mn-lt"/>
                <a:ea typeface="+mn-ea"/>
                <a:cs typeface="+mn-cs"/>
              </a:rPr>
              <a:t>以及包括</a:t>
            </a:r>
            <a:r>
              <a:rPr lang="en-US" sz="1200" b="0" i="0" kern="1200" dirty="0">
                <a:solidFill>
                  <a:schemeClr val="tx1"/>
                </a:solidFill>
                <a:effectLst/>
                <a:latin typeface="+mn-lt"/>
                <a:ea typeface="+mn-ea"/>
                <a:cs typeface="+mn-cs"/>
              </a:rPr>
              <a:t>VM、</a:t>
            </a:r>
            <a:r>
              <a:rPr lang="zh-CN" altLang="en-US" sz="1200" b="0" i="0" kern="1200" dirty="0">
                <a:solidFill>
                  <a:schemeClr val="tx1"/>
                </a:solidFill>
                <a:effectLst/>
                <a:latin typeface="+mn-lt"/>
                <a:ea typeface="+mn-ea"/>
                <a:cs typeface="+mn-cs"/>
              </a:rPr>
              <a:t>裸机服务器和云在内的任何基础设施上运行。</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安全，</a:t>
            </a:r>
            <a:r>
              <a:rPr lang="en-US"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赋予应用的隔离性不仅限于彼此隔离，还独立于底层的基础设施。</a:t>
            </a:r>
            <a:r>
              <a:rPr lang="en-US"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默认提供最强的隔离，因此应用出现问题，也只是单个容器的问题，而不会波及到整台机器。</a:t>
            </a:r>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11</a:t>
            </a:fld>
            <a:endParaRPr lang="zh-CN" altLang="en-US"/>
          </a:p>
        </p:txBody>
      </p:sp>
    </p:spTree>
    <p:extLst>
      <p:ext uri="{BB962C8B-B14F-4D97-AF65-F5344CB8AC3E}">
        <p14:creationId xmlns:p14="http://schemas.microsoft.com/office/powerpoint/2010/main" val="487987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的镜像提供了除内核外完整的运行时环境，确保了应用运行环境一致性，从而不会再出现“这段代码在我机器上没问题啊”这类问题；</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一致的运行环境</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可以做到秒级、甚至毫秒级的启动时间。大大的节约了开发、测试、部署的时间。</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更快速的启动时间</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避免公用的服务器，资源会容易受到其他用户的影响。</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隔离性</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善于处理集中爆发的服务器使用压力；</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弹性伸缩，快速扩展</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可以很轻易的将在一个平台上运行的应用，迁移到另一个平台上，而不用担心运行环境的变化导致应用无法正常运行的情况。</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迁移方便</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使用</a:t>
            </a:r>
            <a:r>
              <a:rPr lang="en-US"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可以通过定制应用镜像来实现持续集成、持续交付、部署。</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持续交付和部署</a:t>
            </a:r>
          </a:p>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12</a:t>
            </a:fld>
            <a:endParaRPr lang="zh-CN" altLang="en-US"/>
          </a:p>
        </p:txBody>
      </p:sp>
    </p:spTree>
    <p:extLst>
      <p:ext uri="{BB962C8B-B14F-4D97-AF65-F5344CB8AC3E}">
        <p14:creationId xmlns:p14="http://schemas.microsoft.com/office/powerpoint/2010/main" val="1162597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容器是一个应用层抽象，用于将代码和依赖资源打包在一起。 多个容器可以在同一台机器上运行，共享操作系统内核，但各自作为独立的进程在用户空间中运行 。与虚拟机相比， 容器占用的空间较少（容器镜像大小通常只有几十兆），瞬间就能完成启动 。</a:t>
            </a: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虚拟机（</a:t>
            </a:r>
            <a:r>
              <a:rPr lang="en-US" sz="1200" b="0" i="0" kern="1200" dirty="0">
                <a:solidFill>
                  <a:schemeClr val="tx1"/>
                </a:solidFill>
                <a:effectLst/>
                <a:latin typeface="+mn-lt"/>
                <a:ea typeface="+mn-ea"/>
                <a:cs typeface="+mn-cs"/>
              </a:rPr>
              <a:t>VM）</a:t>
            </a:r>
            <a:r>
              <a:rPr lang="zh-CN" altLang="en-US" sz="1200" b="0" i="0" kern="1200" dirty="0">
                <a:solidFill>
                  <a:schemeClr val="tx1"/>
                </a:solidFill>
                <a:effectLst/>
                <a:latin typeface="+mn-lt"/>
                <a:ea typeface="+mn-ea"/>
                <a:cs typeface="+mn-cs"/>
              </a:rPr>
              <a:t>是一个物理硬件层抽象，用于将一台服务器变成多台服务器。 管理程序允许多个</a:t>
            </a:r>
            <a:r>
              <a:rPr lang="en-US" sz="1200" b="0" i="0" kern="1200" dirty="0">
                <a:solidFill>
                  <a:schemeClr val="tx1"/>
                </a:solidFill>
                <a:effectLst/>
                <a:latin typeface="+mn-lt"/>
                <a:ea typeface="+mn-ea"/>
                <a:cs typeface="+mn-cs"/>
              </a:rPr>
              <a:t>VM</a:t>
            </a:r>
            <a:r>
              <a:rPr lang="zh-CN" altLang="en-US" sz="1200" b="0" i="0" kern="1200" dirty="0">
                <a:solidFill>
                  <a:schemeClr val="tx1"/>
                </a:solidFill>
                <a:effectLst/>
                <a:latin typeface="+mn-lt"/>
                <a:ea typeface="+mn-ea"/>
                <a:cs typeface="+mn-cs"/>
              </a:rPr>
              <a:t>在一台机器上运行。每个</a:t>
            </a:r>
            <a:r>
              <a:rPr lang="en-US" sz="1200" b="0" i="0" kern="1200" dirty="0">
                <a:solidFill>
                  <a:schemeClr val="tx1"/>
                </a:solidFill>
                <a:effectLst/>
                <a:latin typeface="+mn-lt"/>
                <a:ea typeface="+mn-ea"/>
                <a:cs typeface="+mn-cs"/>
              </a:rPr>
              <a:t>VM</a:t>
            </a:r>
            <a:r>
              <a:rPr lang="zh-CN" altLang="en-US" sz="1200" b="0" i="0" kern="1200" dirty="0">
                <a:solidFill>
                  <a:schemeClr val="tx1"/>
                </a:solidFill>
                <a:effectLst/>
                <a:latin typeface="+mn-lt"/>
                <a:ea typeface="+mn-ea"/>
                <a:cs typeface="+mn-cs"/>
              </a:rPr>
              <a:t>都包含一整套操作系统、一个或多个应用、必要的二进制文件和库资源，因此占用大量空间。而且</a:t>
            </a:r>
            <a:r>
              <a:rPr lang="en-US" sz="1200" b="0" i="0" kern="1200" dirty="0">
                <a:solidFill>
                  <a:schemeClr val="tx1"/>
                </a:solidFill>
                <a:effectLst/>
                <a:latin typeface="+mn-lt"/>
                <a:ea typeface="+mn-ea"/>
                <a:cs typeface="+mn-cs"/>
              </a:rPr>
              <a:t>VM</a:t>
            </a:r>
            <a:r>
              <a:rPr lang="zh-CN" altLang="en-US" sz="1200" b="0" i="0" kern="1200" dirty="0">
                <a:solidFill>
                  <a:schemeClr val="tx1"/>
                </a:solidFill>
                <a:effectLst/>
                <a:latin typeface="+mn-lt"/>
                <a:ea typeface="+mn-ea"/>
                <a:cs typeface="+mn-cs"/>
              </a:rPr>
              <a:t>启动也十分缓慢 。</a:t>
            </a:r>
          </a:p>
          <a:p>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15</a:t>
            </a:fld>
            <a:endParaRPr lang="zh-CN" altLang="en-US"/>
          </a:p>
        </p:txBody>
      </p:sp>
    </p:spTree>
    <p:extLst>
      <p:ext uri="{BB962C8B-B14F-4D97-AF65-F5344CB8AC3E}">
        <p14:creationId xmlns:p14="http://schemas.microsoft.com/office/powerpoint/2010/main" val="1254866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对于两者无所谓谁会取代谁，而是两者可以和谐共存。</a:t>
            </a:r>
            <a:endParaRPr lang="en-US" dirty="0"/>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16</a:t>
            </a:fld>
            <a:endParaRPr lang="zh-CN" altLang="en-US"/>
          </a:p>
        </p:txBody>
      </p:sp>
    </p:spTree>
    <p:extLst>
      <p:ext uri="{BB962C8B-B14F-4D97-AF65-F5344CB8AC3E}">
        <p14:creationId xmlns:p14="http://schemas.microsoft.com/office/powerpoint/2010/main" val="25517240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镜像</a:t>
            </a:r>
            <a:r>
              <a:rPr lang="en-US" altLang="zh-CN" sz="1200" dirty="0">
                <a:latin typeface="Songti SC" panose="02010600040101010101" pitchFamily="2" charset="-122"/>
                <a:ea typeface="Songti SC" panose="02010600040101010101" pitchFamily="2" charset="-122"/>
              </a:rPr>
              <a:t>(Images)</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镜像是用于创建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容器的模板。</a:t>
            </a:r>
          </a:p>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容器</a:t>
            </a:r>
            <a:r>
              <a:rPr lang="en-US" altLang="zh-CN" sz="1200" dirty="0">
                <a:latin typeface="Songti SC" panose="02010600040101010101" pitchFamily="2" charset="-122"/>
                <a:ea typeface="Songti SC" panose="02010600040101010101" pitchFamily="2" charset="-122"/>
              </a:rPr>
              <a:t>(Container)</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容器是独立运行的一个或一组应用。</a:t>
            </a:r>
          </a:p>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客户端</a:t>
            </a:r>
            <a:r>
              <a:rPr lang="en-US" altLang="zh-CN" sz="1200" dirty="0">
                <a:latin typeface="Songti SC" panose="02010600040101010101" pitchFamily="2" charset="-122"/>
                <a:ea typeface="Songti SC" panose="02010600040101010101" pitchFamily="2" charset="-122"/>
              </a:rPr>
              <a:t>(Client)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客户端通过命令行或者其他工具使用 </a:t>
            </a:r>
            <a:r>
              <a:rPr lang="en-US" altLang="zh-CN" sz="1200" dirty="0">
                <a:latin typeface="Songti SC" panose="02010600040101010101" pitchFamily="2" charset="-122"/>
                <a:ea typeface="Songti SC" panose="02010600040101010101" pitchFamily="2" charset="-122"/>
              </a:rPr>
              <a:t>Docker API </a:t>
            </a:r>
            <a:r>
              <a:rPr lang="zh-CN" altLang="en-US" sz="1200" dirty="0">
                <a:latin typeface="Songti SC" panose="02010600040101010101" pitchFamily="2" charset="-122"/>
                <a:ea typeface="Songti SC" panose="02010600040101010101" pitchFamily="2" charset="-122"/>
              </a:rPr>
              <a:t>与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的守护进程通信。</a:t>
            </a:r>
          </a:p>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主机</a:t>
            </a:r>
            <a:r>
              <a:rPr lang="en-US" altLang="zh-CN" sz="1200" dirty="0">
                <a:latin typeface="Songti SC" panose="02010600040101010101" pitchFamily="2" charset="-122"/>
                <a:ea typeface="Songti SC" panose="02010600040101010101" pitchFamily="2" charset="-122"/>
              </a:rPr>
              <a:t>(Host)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一个物理或者虚拟的机器用于执行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守护进程和容器。</a:t>
            </a:r>
          </a:p>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仓库</a:t>
            </a:r>
            <a:r>
              <a:rPr lang="en-US" altLang="zh-CN" sz="1200" dirty="0">
                <a:latin typeface="Songti SC" panose="02010600040101010101" pitchFamily="2" charset="-122"/>
                <a:ea typeface="Songti SC" panose="02010600040101010101" pitchFamily="2" charset="-122"/>
              </a:rPr>
              <a:t>(Registry)</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仓库用来保存镜像，可以理解为代码控制中的代码仓库。</a:t>
            </a:r>
            <a:r>
              <a:rPr lang="en-US" altLang="zh-CN" sz="1200" dirty="0">
                <a:latin typeface="Songti SC" panose="02010600040101010101" pitchFamily="2" charset="-122"/>
                <a:ea typeface="Songti SC" panose="02010600040101010101" pitchFamily="2" charset="-122"/>
              </a:rPr>
              <a:t>Docker Hub</a:t>
            </a:r>
            <a:r>
              <a:rPr lang="zh-CN" altLang="en-US" sz="1200" dirty="0">
                <a:latin typeface="Songti SC" panose="02010600040101010101" pitchFamily="2" charset="-122"/>
                <a:ea typeface="Songti SC" panose="02010600040101010101" pitchFamily="2" charset="-122"/>
              </a:rPr>
              <a:t>提供了庞大的镜像集合供使用。</a:t>
            </a:r>
          </a:p>
          <a:p>
            <a:pPr>
              <a:lnSpc>
                <a:spcPct val="150000"/>
              </a:lnSpc>
            </a:pPr>
            <a:r>
              <a:rPr lang="en-US" altLang="zh-CN" sz="1200" dirty="0">
                <a:latin typeface="Songti SC" panose="02010600040101010101" pitchFamily="2" charset="-122"/>
                <a:ea typeface="Songti SC" panose="02010600040101010101" pitchFamily="2" charset="-122"/>
              </a:rPr>
              <a:t>Docker Machine</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Docker Machine</a:t>
            </a:r>
            <a:r>
              <a:rPr lang="zh-CN" altLang="en-US" sz="1200" dirty="0">
                <a:latin typeface="Songti SC" panose="02010600040101010101" pitchFamily="2" charset="-122"/>
                <a:ea typeface="Songti SC" panose="02010600040101010101" pitchFamily="2" charset="-122"/>
              </a:rPr>
              <a:t>是一个简化</a:t>
            </a:r>
            <a:r>
              <a:rPr lang="en-US" altLang="zh-CN" sz="1200" dirty="0">
                <a:latin typeface="Songti SC" panose="02010600040101010101" pitchFamily="2" charset="-122"/>
                <a:ea typeface="Songti SC" panose="02010600040101010101" pitchFamily="2" charset="-122"/>
              </a:rPr>
              <a:t>Docker</a:t>
            </a:r>
            <a:r>
              <a:rPr lang="zh-CN" altLang="en-US" sz="1200" dirty="0">
                <a:latin typeface="Songti SC" panose="02010600040101010101" pitchFamily="2" charset="-122"/>
                <a:ea typeface="Songti SC" panose="02010600040101010101" pitchFamily="2" charset="-122"/>
              </a:rPr>
              <a:t>安装的命令行工具，通过一个简单的命令行即可在相应的平台上安装</a:t>
            </a:r>
            <a:r>
              <a:rPr lang="en-US" altLang="zh-CN" sz="1200" dirty="0">
                <a:latin typeface="Songti SC" panose="02010600040101010101" pitchFamily="2" charset="-122"/>
                <a:ea typeface="Songti SC" panose="02010600040101010101" pitchFamily="2" charset="-122"/>
              </a:rPr>
              <a:t>Docker</a:t>
            </a:r>
            <a:r>
              <a:rPr lang="zh-CN" altLang="en-US" sz="1200" dirty="0">
                <a:latin typeface="Songti SC" panose="02010600040101010101" pitchFamily="2" charset="-122"/>
                <a:ea typeface="Songti SC" panose="02010600040101010101" pitchFamily="2" charset="-122"/>
              </a:rPr>
              <a:t>，比如</a:t>
            </a:r>
            <a:r>
              <a:rPr lang="en-US" altLang="zh-CN" sz="1200" dirty="0">
                <a:latin typeface="Songti SC" panose="02010600040101010101" pitchFamily="2" charset="-122"/>
                <a:ea typeface="Songti SC" panose="02010600040101010101" pitchFamily="2" charset="-122"/>
              </a:rPr>
              <a:t>VirtualBox</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Digital Ocean</a:t>
            </a:r>
            <a:r>
              <a:rPr lang="zh-CN" altLang="en-US" sz="1200" dirty="0">
                <a:latin typeface="Songti SC" panose="02010600040101010101" pitchFamily="2" charset="-122"/>
                <a:ea typeface="Songti SC" panose="02010600040101010101" pitchFamily="2" charset="-122"/>
              </a:rPr>
              <a:t>、</a:t>
            </a:r>
            <a:r>
              <a:rPr lang="en-US" altLang="zh-CN" sz="1200" dirty="0">
                <a:latin typeface="Songti SC" panose="02010600040101010101" pitchFamily="2" charset="-122"/>
                <a:ea typeface="Songti SC" panose="02010600040101010101" pitchFamily="2" charset="-122"/>
              </a:rPr>
              <a:t>Microsoft Azure</a:t>
            </a:r>
            <a:r>
              <a:rPr lang="zh-CN" altLang="en-US" sz="1200" dirty="0">
                <a:latin typeface="Songti SC" panose="02010600040101010101" pitchFamily="2" charset="-122"/>
                <a:ea typeface="Songti SC" panose="02010600040101010101" pitchFamily="2" charset="-122"/>
              </a:rPr>
              <a:t>。</a:t>
            </a:r>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19</a:t>
            </a:fld>
            <a:endParaRPr lang="zh-CN" altLang="en-US"/>
          </a:p>
        </p:txBody>
      </p:sp>
    </p:spTree>
    <p:extLst>
      <p:ext uri="{BB962C8B-B14F-4D97-AF65-F5344CB8AC3E}">
        <p14:creationId xmlns:p14="http://schemas.microsoft.com/office/powerpoint/2010/main" val="3548869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镜像</a:t>
            </a:r>
            <a:r>
              <a:rPr lang="en-US" altLang="zh-CN" sz="1200" dirty="0">
                <a:latin typeface="Songti SC" panose="02010600040101010101" pitchFamily="2" charset="-122"/>
                <a:ea typeface="Songti SC" panose="02010600040101010101" pitchFamily="2" charset="-122"/>
              </a:rPr>
              <a:t>(Images)</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镜像是用于创建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容器的模板。</a:t>
            </a:r>
            <a:endParaRPr lang="en-US" altLang="zh-CN" sz="1200" dirty="0">
              <a:latin typeface="Songti SC" panose="02010600040101010101" pitchFamily="2" charset="-122"/>
              <a:ea typeface="Songti SC" panose="02010600040101010101" pitchFamily="2" charset="-122"/>
            </a:endParaRPr>
          </a:p>
          <a:p>
            <a:pPr>
              <a:lnSpc>
                <a:spcPct val="150000"/>
              </a:lnSpc>
            </a:pPr>
            <a:endParaRPr lang="zh-CN" altLang="en-US" sz="1200" dirty="0">
              <a:latin typeface="Songti SC" panose="02010600040101010101" pitchFamily="2" charset="-122"/>
              <a:ea typeface="Songti SC" panose="02010600040101010101" pitchFamily="2" charset="-122"/>
            </a:endParaRPr>
          </a:p>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容器</a:t>
            </a:r>
            <a:r>
              <a:rPr lang="en-US" altLang="zh-CN" sz="1200" dirty="0">
                <a:latin typeface="Songti SC" panose="02010600040101010101" pitchFamily="2" charset="-122"/>
                <a:ea typeface="Songti SC" panose="02010600040101010101" pitchFamily="2" charset="-122"/>
              </a:rPr>
              <a:t>(Container)</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容器是独立运行的一个或一组应用。</a:t>
            </a:r>
            <a:endParaRPr lang="en-US" altLang="zh-CN" sz="1200" dirty="0">
              <a:latin typeface="Songti SC" panose="02010600040101010101" pitchFamily="2" charset="-122"/>
              <a:ea typeface="Songti SC" panose="02010600040101010101" pitchFamily="2" charset="-122"/>
            </a:endParaRPr>
          </a:p>
          <a:p>
            <a:pPr>
              <a:lnSpc>
                <a:spcPct val="150000"/>
              </a:lnSpc>
            </a:pPr>
            <a:endParaRPr lang="zh-CN" altLang="en-US" sz="1200" dirty="0">
              <a:latin typeface="Songti SC" panose="02010600040101010101" pitchFamily="2" charset="-122"/>
              <a:ea typeface="Songti SC" panose="02010600040101010101" pitchFamily="2" charset="-122"/>
            </a:endParaRPr>
          </a:p>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客户端</a:t>
            </a:r>
            <a:r>
              <a:rPr lang="en-US" altLang="zh-CN" sz="1200" dirty="0">
                <a:latin typeface="Songti SC" panose="02010600040101010101" pitchFamily="2" charset="-122"/>
                <a:ea typeface="Songti SC" panose="02010600040101010101" pitchFamily="2" charset="-122"/>
              </a:rPr>
              <a:t>(Client)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客户端通过命令行或者其他工具使用 </a:t>
            </a:r>
            <a:r>
              <a:rPr lang="en-US" altLang="zh-CN" sz="1200" dirty="0">
                <a:latin typeface="Songti SC" panose="02010600040101010101" pitchFamily="2" charset="-122"/>
                <a:ea typeface="Songti SC" panose="02010600040101010101" pitchFamily="2" charset="-122"/>
              </a:rPr>
              <a:t>Docker API </a:t>
            </a:r>
            <a:r>
              <a:rPr lang="zh-CN" altLang="en-US" sz="1200" dirty="0">
                <a:latin typeface="Songti SC" panose="02010600040101010101" pitchFamily="2" charset="-122"/>
                <a:ea typeface="Songti SC" panose="02010600040101010101" pitchFamily="2" charset="-122"/>
              </a:rPr>
              <a:t>与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的守护进程通信。</a:t>
            </a:r>
            <a:endParaRPr lang="en-US" altLang="zh-CN" sz="1200" dirty="0">
              <a:latin typeface="Songti SC" panose="02010600040101010101" pitchFamily="2" charset="-122"/>
              <a:ea typeface="Songti SC" panose="02010600040101010101" pitchFamily="2" charset="-122"/>
            </a:endParaRPr>
          </a:p>
          <a:p>
            <a:pPr>
              <a:lnSpc>
                <a:spcPct val="150000"/>
              </a:lnSpc>
            </a:pPr>
            <a:endParaRPr lang="zh-CN" altLang="en-US" sz="1200" dirty="0">
              <a:latin typeface="Songti SC" panose="02010600040101010101" pitchFamily="2" charset="-122"/>
              <a:ea typeface="Songti SC" panose="02010600040101010101" pitchFamily="2" charset="-122"/>
            </a:endParaRPr>
          </a:p>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主机</a:t>
            </a:r>
            <a:r>
              <a:rPr lang="en-US" altLang="zh-CN" sz="1200" dirty="0">
                <a:latin typeface="Songti SC" panose="02010600040101010101" pitchFamily="2" charset="-122"/>
                <a:ea typeface="Songti SC" panose="02010600040101010101" pitchFamily="2" charset="-122"/>
              </a:rPr>
              <a:t>(Host)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一个物理或者虚拟的机器用于执行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守护进程和容器。</a:t>
            </a:r>
            <a:endParaRPr lang="en-US" altLang="zh-CN" sz="1200" dirty="0">
              <a:latin typeface="Songti SC" panose="02010600040101010101" pitchFamily="2" charset="-122"/>
              <a:ea typeface="Songti SC" panose="02010600040101010101" pitchFamily="2" charset="-122"/>
            </a:endParaRPr>
          </a:p>
          <a:p>
            <a:pPr>
              <a:lnSpc>
                <a:spcPct val="150000"/>
              </a:lnSpc>
            </a:pPr>
            <a:endParaRPr lang="zh-CN" altLang="en-US" sz="1200" dirty="0">
              <a:latin typeface="Songti SC" panose="02010600040101010101" pitchFamily="2" charset="-122"/>
              <a:ea typeface="Songti SC" panose="02010600040101010101" pitchFamily="2" charset="-122"/>
            </a:endParaRPr>
          </a:p>
          <a:p>
            <a:pPr>
              <a:lnSpc>
                <a:spcPct val="150000"/>
              </a:lnSpc>
            </a:pP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仓库</a:t>
            </a:r>
            <a:r>
              <a:rPr lang="en-US" altLang="zh-CN" sz="1200" dirty="0">
                <a:latin typeface="Songti SC" panose="02010600040101010101" pitchFamily="2" charset="-122"/>
                <a:ea typeface="Songti SC" panose="02010600040101010101" pitchFamily="2" charset="-122"/>
              </a:rPr>
              <a:t>(Registry)</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Docker </a:t>
            </a:r>
            <a:r>
              <a:rPr lang="zh-CN" altLang="en-US" sz="1200" dirty="0">
                <a:latin typeface="Songti SC" panose="02010600040101010101" pitchFamily="2" charset="-122"/>
                <a:ea typeface="Songti SC" panose="02010600040101010101" pitchFamily="2" charset="-122"/>
              </a:rPr>
              <a:t>仓库用来保存镜像，可以理解为代码控制中的代码仓库。</a:t>
            </a:r>
            <a:r>
              <a:rPr lang="en-US" altLang="zh-CN" sz="1200" dirty="0">
                <a:latin typeface="Songti SC" panose="02010600040101010101" pitchFamily="2" charset="-122"/>
                <a:ea typeface="Songti SC" panose="02010600040101010101" pitchFamily="2" charset="-122"/>
              </a:rPr>
              <a:t>Docker Hub</a:t>
            </a:r>
            <a:r>
              <a:rPr lang="zh-CN" altLang="en-US" sz="1200" dirty="0">
                <a:latin typeface="Songti SC" panose="02010600040101010101" pitchFamily="2" charset="-122"/>
                <a:ea typeface="Songti SC" panose="02010600040101010101" pitchFamily="2" charset="-122"/>
              </a:rPr>
              <a:t>提供了庞大的镜像集合供使用。</a:t>
            </a:r>
            <a:endParaRPr lang="en-US" altLang="zh-CN" sz="1200" dirty="0">
              <a:latin typeface="Songti SC" panose="02010600040101010101" pitchFamily="2" charset="-122"/>
              <a:ea typeface="Songti SC" panose="02010600040101010101" pitchFamily="2" charset="-122"/>
            </a:endParaRPr>
          </a:p>
          <a:p>
            <a:pPr>
              <a:lnSpc>
                <a:spcPct val="150000"/>
              </a:lnSpc>
            </a:pPr>
            <a:endParaRPr lang="zh-CN" altLang="en-US" sz="1200" dirty="0">
              <a:latin typeface="Songti SC" panose="02010600040101010101" pitchFamily="2" charset="-122"/>
              <a:ea typeface="Songti SC" panose="02010600040101010101" pitchFamily="2" charset="-122"/>
            </a:endParaRPr>
          </a:p>
          <a:p>
            <a:pPr>
              <a:lnSpc>
                <a:spcPct val="150000"/>
              </a:lnSpc>
            </a:pPr>
            <a:r>
              <a:rPr lang="en-US" altLang="zh-CN" sz="1200" dirty="0">
                <a:latin typeface="Songti SC" panose="02010600040101010101" pitchFamily="2" charset="-122"/>
                <a:ea typeface="Songti SC" panose="02010600040101010101" pitchFamily="2" charset="-122"/>
              </a:rPr>
              <a:t>Docker Machine</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Docker Machine</a:t>
            </a:r>
            <a:r>
              <a:rPr lang="zh-CN" altLang="en-US" sz="1200" dirty="0">
                <a:latin typeface="Songti SC" panose="02010600040101010101" pitchFamily="2" charset="-122"/>
                <a:ea typeface="Songti SC" panose="02010600040101010101" pitchFamily="2" charset="-122"/>
              </a:rPr>
              <a:t>是一个简化</a:t>
            </a:r>
            <a:r>
              <a:rPr lang="en-US" altLang="zh-CN" sz="1200" dirty="0">
                <a:latin typeface="Songti SC" panose="02010600040101010101" pitchFamily="2" charset="-122"/>
                <a:ea typeface="Songti SC" panose="02010600040101010101" pitchFamily="2" charset="-122"/>
              </a:rPr>
              <a:t>Docker</a:t>
            </a:r>
            <a:r>
              <a:rPr lang="zh-CN" altLang="en-US" sz="1200" dirty="0">
                <a:latin typeface="Songti SC" panose="02010600040101010101" pitchFamily="2" charset="-122"/>
                <a:ea typeface="Songti SC" panose="02010600040101010101" pitchFamily="2" charset="-122"/>
              </a:rPr>
              <a:t>安装的命令行工具，通过一个简单的命令行即可在相应的平台上安装</a:t>
            </a:r>
            <a:r>
              <a:rPr lang="en-US" altLang="zh-CN" sz="1200" dirty="0">
                <a:latin typeface="Songti SC" panose="02010600040101010101" pitchFamily="2" charset="-122"/>
                <a:ea typeface="Songti SC" panose="02010600040101010101" pitchFamily="2" charset="-122"/>
              </a:rPr>
              <a:t>Docker</a:t>
            </a:r>
            <a:r>
              <a:rPr lang="zh-CN" altLang="en-US" sz="1200" dirty="0">
                <a:latin typeface="Songti SC" panose="02010600040101010101" pitchFamily="2" charset="-122"/>
                <a:ea typeface="Songti SC" panose="02010600040101010101" pitchFamily="2" charset="-122"/>
              </a:rPr>
              <a:t>，比如</a:t>
            </a:r>
            <a:r>
              <a:rPr lang="en-US" altLang="zh-CN" sz="1200" dirty="0">
                <a:latin typeface="Songti SC" panose="02010600040101010101" pitchFamily="2" charset="-122"/>
                <a:ea typeface="Songti SC" panose="02010600040101010101" pitchFamily="2" charset="-122"/>
              </a:rPr>
              <a:t>VirtualBox</a:t>
            </a:r>
            <a:r>
              <a:rPr lang="zh-CN" altLang="en-US" sz="1200" dirty="0">
                <a:latin typeface="Songti SC" panose="02010600040101010101" pitchFamily="2" charset="-122"/>
                <a:ea typeface="Songti SC" panose="02010600040101010101" pitchFamily="2" charset="-122"/>
              </a:rPr>
              <a:t>、 </a:t>
            </a:r>
            <a:r>
              <a:rPr lang="en-US" altLang="zh-CN" sz="1200" dirty="0">
                <a:latin typeface="Songti SC" panose="02010600040101010101" pitchFamily="2" charset="-122"/>
                <a:ea typeface="Songti SC" panose="02010600040101010101" pitchFamily="2" charset="-122"/>
              </a:rPr>
              <a:t>Digital Ocean</a:t>
            </a:r>
            <a:r>
              <a:rPr lang="zh-CN" altLang="en-US" sz="1200" dirty="0">
                <a:latin typeface="Songti SC" panose="02010600040101010101" pitchFamily="2" charset="-122"/>
                <a:ea typeface="Songti SC" panose="02010600040101010101" pitchFamily="2" charset="-122"/>
              </a:rPr>
              <a:t>、</a:t>
            </a:r>
            <a:r>
              <a:rPr lang="en-US" altLang="zh-CN" sz="1200" dirty="0">
                <a:latin typeface="Songti SC" panose="02010600040101010101" pitchFamily="2" charset="-122"/>
                <a:ea typeface="Songti SC" panose="02010600040101010101" pitchFamily="2" charset="-122"/>
              </a:rPr>
              <a:t>Microsoft Azure</a:t>
            </a:r>
            <a:r>
              <a:rPr lang="zh-CN" altLang="en-US" sz="1200" dirty="0">
                <a:latin typeface="Songti SC" panose="02010600040101010101" pitchFamily="2" charset="-122"/>
                <a:ea typeface="Songti SC" panose="02010600040101010101" pitchFamily="2" charset="-122"/>
              </a:rPr>
              <a:t>。</a:t>
            </a:r>
          </a:p>
        </p:txBody>
      </p:sp>
      <p:sp>
        <p:nvSpPr>
          <p:cNvPr id="4" name="Slide Number Placeholder 3"/>
          <p:cNvSpPr>
            <a:spLocks noGrp="1"/>
          </p:cNvSpPr>
          <p:nvPr>
            <p:ph type="sldNum" sz="quarter" idx="5"/>
          </p:nvPr>
        </p:nvSpPr>
        <p:spPr/>
        <p:txBody>
          <a:bodyPr/>
          <a:lstStyle/>
          <a:p>
            <a:fld id="{4A7EA511-84E0-4AE0-9842-AB0E10994BF1}" type="slidenum">
              <a:rPr lang="zh-CN" altLang="en-US" smtClean="0"/>
              <a:t>20</a:t>
            </a:fld>
            <a:endParaRPr lang="zh-CN" altLang="en-US"/>
          </a:p>
        </p:txBody>
      </p:sp>
    </p:spTree>
    <p:extLst>
      <p:ext uri="{BB962C8B-B14F-4D97-AF65-F5344CB8AC3E}">
        <p14:creationId xmlns:p14="http://schemas.microsoft.com/office/powerpoint/2010/main" val="17656667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1102" name="图片 1101">
            <a:extLst>
              <a:ext uri="{FF2B5EF4-FFF2-40B4-BE49-F238E27FC236}">
                <a16:creationId xmlns:a16="http://schemas.microsoft.com/office/drawing/2014/main" id="{F6B81E82-77CD-42EE-BB96-8BC6A5440084}"/>
              </a:ext>
            </a:extLst>
          </p:cNvPr>
          <p:cNvPicPr>
            <a:picLocks noChangeAspect="1"/>
          </p:cNvPicPr>
          <p:nvPr userDrawn="1"/>
        </p:nvPicPr>
        <p:blipFill>
          <a:blip r:embed="rId2"/>
          <a:stretch>
            <a:fillRect/>
          </a:stretch>
        </p:blipFill>
        <p:spPr>
          <a:xfrm>
            <a:off x="0" y="3037350"/>
            <a:ext cx="7930836" cy="3820649"/>
          </a:xfrm>
          <a:prstGeom prst="rect">
            <a:avLst/>
          </a:prstGeom>
        </p:spPr>
      </p:pic>
      <p:sp>
        <p:nvSpPr>
          <p:cNvPr id="9801" name="副标题 2"/>
          <p:cNvSpPr>
            <a:spLocks noGrp="1"/>
          </p:cNvSpPr>
          <p:nvPr userDrawn="1">
            <p:ph type="subTitle" idx="1" hasCustomPrompt="1"/>
          </p:nvPr>
        </p:nvSpPr>
        <p:spPr>
          <a:xfrm>
            <a:off x="669925" y="3079043"/>
            <a:ext cx="10850563" cy="475132"/>
          </a:xfrm>
        </p:spPr>
        <p:txBody>
          <a:bodyPr anchor="ctr">
            <a:normAutofit/>
          </a:bodyPr>
          <a:lstStyle>
            <a:lvl1pPr marL="0" marR="0" indent="0" algn="r" defTabSz="914354" rtl="0" eaLnBrk="1" fontAlgn="auto" latinLnBrk="0" hangingPunct="1">
              <a:lnSpc>
                <a:spcPct val="90000"/>
              </a:lnSpc>
              <a:spcBef>
                <a:spcPts val="1000"/>
              </a:spcBef>
              <a:spcAft>
                <a:spcPts val="0"/>
              </a:spcAft>
              <a:buClrTx/>
              <a:buSzTx/>
              <a:buFont typeface="Arial" panose="020B0604020202020204" pitchFamily="34" charset="0"/>
              <a:buNone/>
              <a:tabLst/>
              <a:defRPr sz="160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marL="0" marR="0" lvl="0" indent="0" algn="r"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zh-CN" dirty="0"/>
              <a:t>Click to edit Master subtitle style</a:t>
            </a:r>
          </a:p>
        </p:txBody>
      </p:sp>
      <p:sp>
        <p:nvSpPr>
          <p:cNvPr id="9802" name="标题 1"/>
          <p:cNvSpPr>
            <a:spLocks noGrp="1"/>
          </p:cNvSpPr>
          <p:nvPr userDrawn="1">
            <p:ph type="ctrTitle" hasCustomPrompt="1"/>
          </p:nvPr>
        </p:nvSpPr>
        <p:spPr>
          <a:xfrm>
            <a:off x="669926" y="2321170"/>
            <a:ext cx="10850562" cy="749082"/>
          </a:xfrm>
        </p:spPr>
        <p:txBody>
          <a:bodyPr anchor="ctr">
            <a:normAutofit/>
          </a:bodyPr>
          <a:lstStyle>
            <a:lvl1pPr algn="r">
              <a:defRPr sz="3600" b="1">
                <a:solidFill>
                  <a:schemeClr val="tx1"/>
                </a:solidFill>
              </a:defRPr>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1E475EF-3918-4C37-977A-956EB9D76F8E}"/>
              </a:ext>
            </a:extLst>
          </p:cNvPr>
          <p:cNvPicPr>
            <a:picLocks noChangeAspect="1"/>
          </p:cNvPicPr>
          <p:nvPr userDrawn="1"/>
        </p:nvPicPr>
        <p:blipFill>
          <a:blip r:embed="rId2"/>
          <a:stretch>
            <a:fillRect/>
          </a:stretch>
        </p:blipFill>
        <p:spPr>
          <a:xfrm>
            <a:off x="46495" y="0"/>
            <a:ext cx="11473992" cy="2693989"/>
          </a:xfrm>
          <a:prstGeom prst="rect">
            <a:avLst/>
          </a:prstGeom>
        </p:spPr>
      </p:pic>
      <p:sp>
        <p:nvSpPr>
          <p:cNvPr id="20" name="标题 1"/>
          <p:cNvSpPr>
            <a:spLocks noGrp="1"/>
          </p:cNvSpPr>
          <p:nvPr userDrawn="1">
            <p:ph type="title" hasCustomPrompt="1"/>
          </p:nvPr>
        </p:nvSpPr>
        <p:spPr>
          <a:xfrm>
            <a:off x="669924" y="2927838"/>
            <a:ext cx="10850564" cy="501162"/>
          </a:xfrm>
          <a:noFill/>
        </p:spPr>
        <p:txBody>
          <a:bodyPr anchor="ctr">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userDrawn="1">
            <p:ph type="body" idx="1" hasCustomPrompt="1"/>
          </p:nvPr>
        </p:nvSpPr>
        <p:spPr>
          <a:xfrm>
            <a:off x="669924" y="3472000"/>
            <a:ext cx="10850564" cy="1082874"/>
          </a:xfrm>
          <a:noFill/>
        </p:spPr>
        <p:txBody>
          <a:bodyPr anchor="t">
            <a:normAutofit/>
          </a:bodyPr>
          <a:lstStyle>
            <a:lvl1pPr marL="0" indent="0">
              <a:lnSpc>
                <a:spcPct val="150000"/>
              </a:lnSpc>
              <a:spcBef>
                <a:spcPts val="0"/>
              </a:spcBef>
              <a:buNone/>
              <a:defRPr sz="12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Edit Master text styles</a:t>
            </a:r>
          </a:p>
        </p:txBody>
      </p:sp>
      <p:cxnSp>
        <p:nvCxnSpPr>
          <p:cNvPr id="3" name="直接连接符 2"/>
          <p:cNvCxnSpPr/>
          <p:nvPr userDrawn="1"/>
        </p:nvCxnSpPr>
        <p:spPr>
          <a:xfrm>
            <a:off x="669925" y="3471306"/>
            <a:ext cx="1085056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日期占位符 6">
            <a:extLst>
              <a:ext uri="{FF2B5EF4-FFF2-40B4-BE49-F238E27FC236}">
                <a16:creationId xmlns:a16="http://schemas.microsoft.com/office/drawing/2014/main" id="{C9088FBD-8B5D-4818-BBCF-F951CB4468EA}"/>
              </a:ext>
            </a:extLst>
          </p:cNvPr>
          <p:cNvSpPr>
            <a:spLocks noGrp="1"/>
          </p:cNvSpPr>
          <p:nvPr>
            <p:ph type="dt" sz="half" idx="10"/>
          </p:nvPr>
        </p:nvSpPr>
        <p:spPr/>
        <p:txBody>
          <a:bodyPr/>
          <a:lstStyle/>
          <a:p>
            <a:fld id="{6489D9C7-5DC6-4263-87FF-7C99F6FB63C3}" type="datetime1">
              <a:rPr lang="zh-CN" altLang="en-US" smtClean="0"/>
              <a:pPr/>
              <a:t>2019/5/24</a:t>
            </a:fld>
            <a:endParaRPr lang="zh-CN" altLang="en-US"/>
          </a:p>
        </p:txBody>
      </p:sp>
      <p:sp>
        <p:nvSpPr>
          <p:cNvPr id="8" name="页脚占位符 7">
            <a:extLst>
              <a:ext uri="{FF2B5EF4-FFF2-40B4-BE49-F238E27FC236}">
                <a16:creationId xmlns:a16="http://schemas.microsoft.com/office/drawing/2014/main" id="{8D9F09E7-6842-4F67-8517-7C97FF60BFD7}"/>
              </a:ext>
            </a:extLst>
          </p:cNvPr>
          <p:cNvSpPr>
            <a:spLocks noGrp="1"/>
          </p:cNvSpPr>
          <p:nvPr>
            <p:ph type="ftr" sz="quarter" idx="11"/>
          </p:nvPr>
        </p:nvSpPr>
        <p:spPr/>
        <p:txBody>
          <a:bodyPr/>
          <a:lstStyle/>
          <a:p>
            <a:r>
              <a:rPr lang="en-US" altLang="zh-CN" dirty="0"/>
              <a:t>Ding</a:t>
            </a:r>
            <a:r>
              <a:rPr lang="zh-CN" altLang="en-US" dirty="0"/>
              <a:t> </a:t>
            </a:r>
            <a:r>
              <a:rPr lang="en-US" altLang="zh-CN" dirty="0"/>
              <a:t>Zhang</a:t>
            </a:r>
            <a:endParaRPr lang="zh-CN" altLang="en-US" dirty="0"/>
          </a:p>
        </p:txBody>
      </p:sp>
      <p:sp>
        <p:nvSpPr>
          <p:cNvPr id="9" name="灯片编号占位符 8">
            <a:extLst>
              <a:ext uri="{FF2B5EF4-FFF2-40B4-BE49-F238E27FC236}">
                <a16:creationId xmlns:a16="http://schemas.microsoft.com/office/drawing/2014/main" id="{2F1B22B6-C597-48AF-B31A-DADEBFD7ECB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en-US" altLang="zh-CN" dirty="0"/>
              <a:t>Click to edit Master title style</a:t>
            </a:r>
            <a:endParaRPr lang="zh-CN" altLang="en-US" dirty="0"/>
          </a:p>
        </p:txBody>
      </p:sp>
      <p:sp>
        <p:nvSpPr>
          <p:cNvPr id="3" name="内容占位符 2"/>
          <p:cNvSpPr>
            <a:spLocks noGrp="1"/>
          </p:cNvSpPr>
          <p:nvPr>
            <p:ph idx="1" hasCustomPrompt="1"/>
          </p:nvPr>
        </p:nvSpPr>
        <p:spPr/>
        <p:txBody>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7" name="日期占位符 6">
            <a:extLst>
              <a:ext uri="{FF2B5EF4-FFF2-40B4-BE49-F238E27FC236}">
                <a16:creationId xmlns:a16="http://schemas.microsoft.com/office/drawing/2014/main" id="{B98F3095-932C-4CF3-A176-654E9A54D9D9}"/>
              </a:ext>
            </a:extLst>
          </p:cNvPr>
          <p:cNvSpPr>
            <a:spLocks noGrp="1"/>
          </p:cNvSpPr>
          <p:nvPr>
            <p:ph type="dt" sz="half" idx="10"/>
          </p:nvPr>
        </p:nvSpPr>
        <p:spPr/>
        <p:txBody>
          <a:bodyPr/>
          <a:lstStyle/>
          <a:p>
            <a:fld id="{6489D9C7-5DC6-4263-87FF-7C99F6FB63C3}" type="datetime1">
              <a:rPr lang="zh-CN" altLang="en-US" smtClean="0"/>
              <a:pPr/>
              <a:t>2019/5/24</a:t>
            </a:fld>
            <a:endParaRPr lang="zh-CN" altLang="en-US"/>
          </a:p>
        </p:txBody>
      </p:sp>
      <p:sp>
        <p:nvSpPr>
          <p:cNvPr id="8" name="页脚占位符 7">
            <a:extLst>
              <a:ext uri="{FF2B5EF4-FFF2-40B4-BE49-F238E27FC236}">
                <a16:creationId xmlns:a16="http://schemas.microsoft.com/office/drawing/2014/main" id="{0DAEAB60-ACC6-46CE-8F2C-4439B9D9148A}"/>
              </a:ext>
            </a:extLst>
          </p:cNvPr>
          <p:cNvSpPr>
            <a:spLocks noGrp="1"/>
          </p:cNvSpPr>
          <p:nvPr>
            <p:ph type="ftr" sz="quarter" idx="11"/>
          </p:nvPr>
        </p:nvSpPr>
        <p:spPr/>
        <p:txBody>
          <a:bodyPr/>
          <a:lstStyle/>
          <a:p>
            <a:r>
              <a:rPr lang="en-US" altLang="zh-CN" dirty="0"/>
              <a:t>Ding</a:t>
            </a:r>
            <a:r>
              <a:rPr lang="zh-CN" altLang="en-US" dirty="0"/>
              <a:t> </a:t>
            </a:r>
            <a:r>
              <a:rPr lang="en-US" altLang="zh-CN" dirty="0"/>
              <a:t>Zhang</a:t>
            </a:r>
            <a:endParaRPr lang="zh-CN" altLang="en-US" dirty="0"/>
          </a:p>
        </p:txBody>
      </p:sp>
      <p:sp>
        <p:nvSpPr>
          <p:cNvPr id="9" name="灯片编号占位符 8">
            <a:extLst>
              <a:ext uri="{FF2B5EF4-FFF2-40B4-BE49-F238E27FC236}">
                <a16:creationId xmlns:a16="http://schemas.microsoft.com/office/drawing/2014/main" id="{740481FA-EBA9-489B-A17C-6BC258C4AFFB}"/>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568967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924" y="1"/>
            <a:ext cx="10850563" cy="1028699"/>
          </a:xfrm>
        </p:spPr>
        <p:txBody>
          <a:bodyPr/>
          <a:lstStyle/>
          <a:p>
            <a:r>
              <a:rPr lang="en-US" altLang="zh-CN" dirty="0"/>
              <a:t>Click to edit Master title style</a:t>
            </a:r>
            <a:endParaRPr lang="zh-CN" altLang="en-US" dirty="0"/>
          </a:p>
        </p:txBody>
      </p:sp>
      <p:sp>
        <p:nvSpPr>
          <p:cNvPr id="6" name="日期占位符 5">
            <a:extLst>
              <a:ext uri="{FF2B5EF4-FFF2-40B4-BE49-F238E27FC236}">
                <a16:creationId xmlns:a16="http://schemas.microsoft.com/office/drawing/2014/main" id="{84CBCC54-3B90-45FE-9E7D-A2FA7EC95BFA}"/>
              </a:ext>
            </a:extLst>
          </p:cNvPr>
          <p:cNvSpPr>
            <a:spLocks noGrp="1"/>
          </p:cNvSpPr>
          <p:nvPr>
            <p:ph type="dt" sz="half" idx="10"/>
          </p:nvPr>
        </p:nvSpPr>
        <p:spPr/>
        <p:txBody>
          <a:bodyPr/>
          <a:lstStyle/>
          <a:p>
            <a:fld id="{6489D9C7-5DC6-4263-87FF-7C99F6FB63C3}" type="datetime1">
              <a:rPr lang="zh-CN" altLang="en-US" smtClean="0"/>
              <a:pPr/>
              <a:t>2019/5/24</a:t>
            </a:fld>
            <a:endParaRPr lang="zh-CN" altLang="en-US"/>
          </a:p>
        </p:txBody>
      </p:sp>
      <p:sp>
        <p:nvSpPr>
          <p:cNvPr id="7" name="页脚占位符 6">
            <a:extLst>
              <a:ext uri="{FF2B5EF4-FFF2-40B4-BE49-F238E27FC236}">
                <a16:creationId xmlns:a16="http://schemas.microsoft.com/office/drawing/2014/main" id="{81AF554F-2FBD-4018-B9C5-DBA95222D1D3}"/>
              </a:ext>
            </a:extLst>
          </p:cNvPr>
          <p:cNvSpPr>
            <a:spLocks noGrp="1"/>
          </p:cNvSpPr>
          <p:nvPr>
            <p:ph type="ftr" sz="quarter" idx="11"/>
          </p:nvPr>
        </p:nvSpPr>
        <p:spPr/>
        <p:txBody>
          <a:bodyPr/>
          <a:lstStyle/>
          <a:p>
            <a:r>
              <a:rPr lang="en-US" altLang="zh-CN" dirty="0"/>
              <a:t>Ding</a:t>
            </a:r>
            <a:r>
              <a:rPr lang="zh-CN" altLang="en-US" dirty="0"/>
              <a:t> </a:t>
            </a:r>
            <a:r>
              <a:rPr lang="en-US" altLang="zh-CN" dirty="0"/>
              <a:t>Zhang</a:t>
            </a:r>
            <a:endParaRPr lang="zh-CN" altLang="en-US" dirty="0"/>
          </a:p>
        </p:txBody>
      </p:sp>
      <p:sp>
        <p:nvSpPr>
          <p:cNvPr id="8" name="灯片编号占位符 7">
            <a:extLst>
              <a:ext uri="{FF2B5EF4-FFF2-40B4-BE49-F238E27FC236}">
                <a16:creationId xmlns:a16="http://schemas.microsoft.com/office/drawing/2014/main" id="{C5AD0406-CEC2-4D1E-AED4-75C9B4ACFCFD}"/>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75817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pic>
        <p:nvPicPr>
          <p:cNvPr id="1129" name="图片 1128">
            <a:extLst>
              <a:ext uri="{FF2B5EF4-FFF2-40B4-BE49-F238E27FC236}">
                <a16:creationId xmlns:a16="http://schemas.microsoft.com/office/drawing/2014/main" id="{21B0AEAA-D567-4486-80E1-08E446705B1E}"/>
              </a:ext>
            </a:extLst>
          </p:cNvPr>
          <p:cNvPicPr>
            <a:picLocks noChangeAspect="1"/>
          </p:cNvPicPr>
          <p:nvPr userDrawn="1"/>
        </p:nvPicPr>
        <p:blipFill>
          <a:blip r:embed="rId2"/>
          <a:stretch>
            <a:fillRect/>
          </a:stretch>
        </p:blipFill>
        <p:spPr>
          <a:xfrm>
            <a:off x="0" y="3037350"/>
            <a:ext cx="7930836" cy="3820649"/>
          </a:xfrm>
          <a:prstGeom prst="rect">
            <a:avLst/>
          </a:prstGeom>
        </p:spPr>
      </p:pic>
      <p:sp>
        <p:nvSpPr>
          <p:cNvPr id="13" name="标题 1"/>
          <p:cNvSpPr>
            <a:spLocks noGrp="1"/>
          </p:cNvSpPr>
          <p:nvPr userDrawn="1">
            <p:ph type="ctrTitle" hasCustomPrompt="1"/>
          </p:nvPr>
        </p:nvSpPr>
        <p:spPr>
          <a:xfrm>
            <a:off x="6207126" y="2235084"/>
            <a:ext cx="4482645" cy="973538"/>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6207126" y="3486125"/>
            <a:ext cx="4482645" cy="310871"/>
          </a:xfrm>
        </p:spPr>
        <p:txBody>
          <a:bodyPr vert="horz" lIns="91440" tIns="45720" rIns="91440" bIns="45720" rtlCol="0" anchor="b">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p>
        </p:txBody>
      </p:sp>
      <p:sp>
        <p:nvSpPr>
          <p:cNvPr id="15" name="文本占位符 62"/>
          <p:cNvSpPr>
            <a:spLocks noGrp="1"/>
          </p:cNvSpPr>
          <p:nvPr>
            <p:ph type="body" sz="quarter" idx="18" hasCustomPrompt="1"/>
          </p:nvPr>
        </p:nvSpPr>
        <p:spPr>
          <a:xfrm>
            <a:off x="6207126" y="3801759"/>
            <a:ext cx="4482645" cy="310871"/>
          </a:xfrm>
        </p:spPr>
        <p:txBody>
          <a:bodyPr vert="horz" lIns="91440" tIns="45720" rIns="91440" bIns="45720" rtlCol="0">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Date</a:t>
            </a:r>
            <a:endParaRPr lang="zh-CN" altLang="en-US" dirty="0"/>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p:cNvSpPr>
            <a:spLocks noGrp="1"/>
          </p:cNvSpPr>
          <p:nvPr>
            <p:ph type="dt" sz="half" idx="2"/>
          </p:nvPr>
        </p:nvSpPr>
        <p:spPr>
          <a:xfrm>
            <a:off x="5401732" y="6235700"/>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2019/5/24</a:t>
            </a:fld>
            <a:endParaRPr lang="zh-CN" altLang="en-US"/>
          </a:p>
        </p:txBody>
      </p:sp>
      <p:sp>
        <p:nvSpPr>
          <p:cNvPr id="5" name="页脚占位符 4"/>
          <p:cNvSpPr>
            <a:spLocks noGrp="1"/>
          </p:cNvSpPr>
          <p:nvPr>
            <p:ph type="ftr" sz="quarter" idx="3"/>
          </p:nvPr>
        </p:nvSpPr>
        <p:spPr>
          <a:xfrm>
            <a:off x="669924" y="6235700"/>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www.islide.cc</a:t>
            </a:r>
            <a:endParaRPr lang="zh-CN" altLang="en-US" dirty="0"/>
          </a:p>
        </p:txBody>
      </p:sp>
      <p:sp>
        <p:nvSpPr>
          <p:cNvPr id="6" name="灯片编号占位符 5"/>
          <p:cNvSpPr>
            <a:spLocks noGrp="1"/>
          </p:cNvSpPr>
          <p:nvPr>
            <p:ph type="sldNum" sz="quarter" idx="4"/>
          </p:nvPr>
        </p:nvSpPr>
        <p:spPr>
          <a:xfrm>
            <a:off x="8610599" y="6235700"/>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cxnSp>
        <p:nvCxnSpPr>
          <p:cNvPr id="8" name="直接连接符 7"/>
          <p:cNvCxnSpPr/>
          <p:nvPr userDrawn="1"/>
        </p:nvCxnSpPr>
        <p:spPr>
          <a:xfrm>
            <a:off x="669924" y="6240463"/>
            <a:ext cx="1085056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userDrawn="1"/>
        </p:nvSpPr>
        <p:spPr>
          <a:xfrm>
            <a:off x="669923" y="1028700"/>
            <a:ext cx="10850563" cy="7200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4"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08" userDrawn="1">
          <p15:clr>
            <a:srgbClr val="F26B43"/>
          </p15:clr>
        </p15:guide>
        <p15:guide id="5" orient="horz" pos="3931" userDrawn="1">
          <p15:clr>
            <a:srgbClr val="F26B43"/>
          </p15:clr>
        </p15:guide>
        <p15:guide id="6" orient="horz" pos="387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副标题 18"/>
          <p:cNvSpPr>
            <a:spLocks noGrp="1"/>
          </p:cNvSpPr>
          <p:nvPr>
            <p:ph type="subTitle" idx="1"/>
          </p:nvPr>
        </p:nvSpPr>
        <p:spPr>
          <a:xfrm>
            <a:off x="669925" y="3079042"/>
            <a:ext cx="10850563" cy="749083"/>
          </a:xfrm>
        </p:spPr>
        <p:txBody>
          <a:bodyPr>
            <a:normAutofit/>
          </a:bodyPr>
          <a:lstStyle/>
          <a:p>
            <a:r>
              <a:rPr lang="en-US" altLang="zh-CN" dirty="0"/>
              <a:t>2019/05/24</a:t>
            </a:r>
          </a:p>
          <a:p>
            <a:r>
              <a:rPr lang="zh-CN" altLang="en-US" dirty="0"/>
              <a:t>张鼎</a:t>
            </a:r>
            <a:endParaRPr lang="en-US" altLang="zh-CN" dirty="0"/>
          </a:p>
        </p:txBody>
      </p:sp>
      <p:sp>
        <p:nvSpPr>
          <p:cNvPr id="18" name="标题 17"/>
          <p:cNvSpPr>
            <a:spLocks noGrp="1"/>
          </p:cNvSpPr>
          <p:nvPr>
            <p:ph type="ctrTitle"/>
          </p:nvPr>
        </p:nvSpPr>
        <p:spPr/>
        <p:txBody>
          <a:bodyPr/>
          <a:lstStyle/>
          <a:p>
            <a:r>
              <a:rPr lang="en-US" altLang="zh-CN" dirty="0"/>
              <a:t>Docker </a:t>
            </a:r>
            <a:r>
              <a:rPr lang="zh-CN" altLang="en-US" dirty="0"/>
              <a:t>介绍与使用</a:t>
            </a:r>
          </a:p>
        </p:txBody>
      </p:sp>
      <p:cxnSp>
        <p:nvCxnSpPr>
          <p:cNvPr id="4" name="直接连接符 3">
            <a:extLst>
              <a:ext uri="{FF2B5EF4-FFF2-40B4-BE49-F238E27FC236}">
                <a16:creationId xmlns:a16="http://schemas.microsoft.com/office/drawing/2014/main" id="{C95079F2-B06A-45E0-8EEE-BC48961EB9C1}"/>
              </a:ext>
            </a:extLst>
          </p:cNvPr>
          <p:cNvCxnSpPr>
            <a:cxnSpLocks/>
          </p:cNvCxnSpPr>
          <p:nvPr/>
        </p:nvCxnSpPr>
        <p:spPr>
          <a:xfrm>
            <a:off x="3000375" y="2383326"/>
            <a:ext cx="8520113"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altLang="zh-CN" dirty="0"/>
              <a:t>Docker</a:t>
            </a:r>
            <a:r>
              <a:rPr lang="zh-CN" altLang="en-US" dirty="0"/>
              <a:t>是什么</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lstStyle/>
          <a:p>
            <a:pPr marL="0" indent="0">
              <a:lnSpc>
                <a:spcPct val="150000"/>
              </a:lnSpc>
              <a:buNone/>
            </a:pPr>
            <a:endParaRPr lang="zh-CN" altLang="en-US"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a:p>
        </p:txBody>
      </p:sp>
      <p:pic>
        <p:nvPicPr>
          <p:cNvPr id="6" name="Picture 5">
            <a:extLst>
              <a:ext uri="{FF2B5EF4-FFF2-40B4-BE49-F238E27FC236}">
                <a16:creationId xmlns:a16="http://schemas.microsoft.com/office/drawing/2014/main" id="{2E584D5D-8DE4-A34B-B809-EF7CBCEF546E}"/>
              </a:ext>
            </a:extLst>
          </p:cNvPr>
          <p:cNvPicPr>
            <a:picLocks noChangeAspect="1"/>
          </p:cNvPicPr>
          <p:nvPr/>
        </p:nvPicPr>
        <p:blipFill rotWithShape="1">
          <a:blip r:embed="rId2"/>
          <a:srcRect t="20549"/>
          <a:stretch/>
        </p:blipFill>
        <p:spPr>
          <a:xfrm>
            <a:off x="1286620" y="1120775"/>
            <a:ext cx="9617169" cy="4946559"/>
          </a:xfrm>
          <a:prstGeom prst="rect">
            <a:avLst/>
          </a:prstGeom>
        </p:spPr>
      </p:pic>
    </p:spTree>
    <p:extLst>
      <p:ext uri="{BB962C8B-B14F-4D97-AF65-F5344CB8AC3E}">
        <p14:creationId xmlns:p14="http://schemas.microsoft.com/office/powerpoint/2010/main" val="1937230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altLang="zh-CN" dirty="0"/>
              <a:t>Docker</a:t>
            </a:r>
            <a:r>
              <a:rPr lang="zh-CN" altLang="en-US" dirty="0"/>
              <a:t>容器特点</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a:bodyPr>
          <a:lstStyle/>
          <a:p>
            <a:pPr>
              <a:lnSpc>
                <a:spcPct val="150000"/>
              </a:lnSpc>
            </a:pPr>
            <a:r>
              <a:rPr lang="zh-CN" altLang="en-US" sz="2400" dirty="0">
                <a:latin typeface="Songti SC" panose="02010600040101010101" pitchFamily="2" charset="-122"/>
                <a:ea typeface="Songti SC" panose="02010600040101010101" pitchFamily="2" charset="-122"/>
              </a:rPr>
              <a:t>轻量</a:t>
            </a: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标准</a:t>
            </a: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安全</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a:p>
        </p:txBody>
      </p:sp>
    </p:spTree>
    <p:extLst>
      <p:ext uri="{BB962C8B-B14F-4D97-AF65-F5344CB8AC3E}">
        <p14:creationId xmlns:p14="http://schemas.microsoft.com/office/powerpoint/2010/main" val="19318979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为什么要使用</a:t>
            </a:r>
            <a:r>
              <a:rPr lang="en-US" altLang="zh-CN" dirty="0"/>
              <a:t>Docker</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a:bodyPr>
          <a:lstStyle/>
          <a:p>
            <a:pPr>
              <a:lnSpc>
                <a:spcPct val="150000"/>
              </a:lnSpc>
            </a:pPr>
            <a:r>
              <a:rPr lang="zh-CN" altLang="en-US" sz="2400" dirty="0">
                <a:latin typeface="Songti SC" panose="02010600040101010101" pitchFamily="2" charset="-122"/>
                <a:ea typeface="Songti SC" panose="02010600040101010101" pitchFamily="2" charset="-122"/>
              </a:rPr>
              <a:t>一致的运行环境</a:t>
            </a:r>
          </a:p>
          <a:p>
            <a:pPr>
              <a:lnSpc>
                <a:spcPct val="150000"/>
              </a:lnSpc>
            </a:pPr>
            <a:r>
              <a:rPr lang="zh-CN" altLang="en-US" sz="2400" dirty="0">
                <a:latin typeface="Songti SC" panose="02010600040101010101" pitchFamily="2" charset="-122"/>
                <a:ea typeface="Songti SC" panose="02010600040101010101" pitchFamily="2" charset="-122"/>
              </a:rPr>
              <a:t>更快速的启动时间</a:t>
            </a:r>
          </a:p>
          <a:p>
            <a:pPr>
              <a:lnSpc>
                <a:spcPct val="150000"/>
              </a:lnSpc>
            </a:pPr>
            <a:r>
              <a:rPr lang="zh-CN" altLang="en-US" sz="2400" dirty="0">
                <a:latin typeface="Songti SC" panose="02010600040101010101" pitchFamily="2" charset="-122"/>
                <a:ea typeface="Songti SC" panose="02010600040101010101" pitchFamily="2" charset="-122"/>
              </a:rPr>
              <a:t>隔离性</a:t>
            </a:r>
          </a:p>
          <a:p>
            <a:pPr>
              <a:lnSpc>
                <a:spcPct val="150000"/>
              </a:lnSpc>
            </a:pPr>
            <a:r>
              <a:rPr lang="zh-CN" altLang="en-US" sz="2400" dirty="0">
                <a:latin typeface="Songti SC" panose="02010600040101010101" pitchFamily="2" charset="-122"/>
                <a:ea typeface="Songti SC" panose="02010600040101010101" pitchFamily="2" charset="-122"/>
              </a:rPr>
              <a:t>弹性伸缩，快速扩展</a:t>
            </a:r>
          </a:p>
          <a:p>
            <a:pPr>
              <a:lnSpc>
                <a:spcPct val="150000"/>
              </a:lnSpc>
            </a:pPr>
            <a:r>
              <a:rPr lang="zh-CN" altLang="en-US" sz="2400" dirty="0">
                <a:latin typeface="Songti SC" panose="02010600040101010101" pitchFamily="2" charset="-122"/>
                <a:ea typeface="Songti SC" panose="02010600040101010101" pitchFamily="2" charset="-122"/>
              </a:rPr>
              <a:t>迁移方便</a:t>
            </a:r>
          </a:p>
          <a:p>
            <a:pPr>
              <a:lnSpc>
                <a:spcPct val="150000"/>
              </a:lnSpc>
            </a:pPr>
            <a:r>
              <a:rPr lang="zh-CN" altLang="en-US" sz="2400" dirty="0">
                <a:latin typeface="Songti SC" panose="02010600040101010101" pitchFamily="2" charset="-122"/>
                <a:ea typeface="Songti SC" panose="02010600040101010101" pitchFamily="2" charset="-122"/>
              </a:rPr>
              <a:t>持续交付和部署</a:t>
            </a:r>
          </a:p>
          <a:p>
            <a:pPr>
              <a:lnSpc>
                <a:spcPct val="150000"/>
              </a:lnSpc>
            </a:pPr>
            <a:endParaRPr lang="zh-CN" altLang="en-US" sz="2400"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a:p>
        </p:txBody>
      </p:sp>
    </p:spTree>
    <p:extLst>
      <p:ext uri="{BB962C8B-B14F-4D97-AF65-F5344CB8AC3E}">
        <p14:creationId xmlns:p14="http://schemas.microsoft.com/office/powerpoint/2010/main" val="2421777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容器 </a:t>
            </a:r>
            <a:r>
              <a:rPr lang="en-US" altLang="zh-CN" dirty="0"/>
              <a:t>VS</a:t>
            </a:r>
            <a:r>
              <a:rPr lang="zh-CN" altLang="en-US" dirty="0"/>
              <a:t> 虚拟机</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a:bodyPr>
          <a:lstStyle/>
          <a:p>
            <a:pPr>
              <a:lnSpc>
                <a:spcPct val="150000"/>
              </a:lnSpc>
            </a:pPr>
            <a:r>
              <a:rPr lang="zh-CN" altLang="en-US" sz="2400" dirty="0">
                <a:latin typeface="Songti SC" panose="02010600040101010101" pitchFamily="2" charset="-122"/>
                <a:ea typeface="Songti SC" panose="02010600040101010101" pitchFamily="2" charset="-122"/>
              </a:rPr>
              <a:t>容器和虚拟机具有相似的资源隔离和分配优势，但功能有所不同，因为容器虚拟化的是操作系统，而不是硬件，因此容器更容易移植，效率也更高。</a:t>
            </a:r>
            <a:endParaRPr lang="en-US" altLang="zh-CN" sz="2400" dirty="0">
              <a:latin typeface="Songti SC" panose="02010600040101010101" pitchFamily="2" charset="-122"/>
              <a:ea typeface="Songti SC" panose="02010600040101010101" pitchFamily="2" charset="-122"/>
            </a:endParaRPr>
          </a:p>
          <a:p>
            <a:pPr>
              <a:lnSpc>
                <a:spcPct val="150000"/>
              </a:lnSpc>
            </a:pP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传统虚拟机技术是虚拟出一套硬件后，在其上运行一个完整操作系统，在该系统上再运行所需应用进程；而容器内的应用进程直接运行于宿主的内核，容器内没有自己的内核，而且也没有进行硬件虚拟。因此容器要比传统虚拟机更为轻便。</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a:p>
        </p:txBody>
      </p:sp>
    </p:spTree>
    <p:extLst>
      <p:ext uri="{BB962C8B-B14F-4D97-AF65-F5344CB8AC3E}">
        <p14:creationId xmlns:p14="http://schemas.microsoft.com/office/powerpoint/2010/main" val="9320409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容器 </a:t>
            </a:r>
            <a:r>
              <a:rPr lang="en-US" altLang="zh-CN" dirty="0"/>
              <a:t>VS</a:t>
            </a:r>
            <a:r>
              <a:rPr lang="zh-CN" altLang="en-US" dirty="0"/>
              <a:t> 虚拟机</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lstStyle/>
          <a:p>
            <a:pPr marL="0" indent="0">
              <a:lnSpc>
                <a:spcPct val="150000"/>
              </a:lnSpc>
              <a:buNone/>
            </a:pPr>
            <a:endParaRPr lang="zh-CN" altLang="en-US"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14</a:t>
            </a:fld>
            <a:endParaRPr lang="zh-CN" altLang="en-US"/>
          </a:p>
        </p:txBody>
      </p:sp>
      <p:pic>
        <p:nvPicPr>
          <p:cNvPr id="6" name="Picture 5">
            <a:extLst>
              <a:ext uri="{FF2B5EF4-FFF2-40B4-BE49-F238E27FC236}">
                <a16:creationId xmlns:a16="http://schemas.microsoft.com/office/drawing/2014/main" id="{113582CF-1262-3347-9269-BB5B24CE6A76}"/>
              </a:ext>
            </a:extLst>
          </p:cNvPr>
          <p:cNvPicPr>
            <a:picLocks noChangeAspect="1"/>
          </p:cNvPicPr>
          <p:nvPr/>
        </p:nvPicPr>
        <p:blipFill>
          <a:blip r:embed="rId2"/>
          <a:stretch>
            <a:fillRect/>
          </a:stretch>
        </p:blipFill>
        <p:spPr>
          <a:xfrm>
            <a:off x="1043004" y="1624084"/>
            <a:ext cx="10380172" cy="3880617"/>
          </a:xfrm>
          <a:prstGeom prst="rect">
            <a:avLst/>
          </a:prstGeom>
        </p:spPr>
      </p:pic>
    </p:spTree>
    <p:extLst>
      <p:ext uri="{BB962C8B-B14F-4D97-AF65-F5344CB8AC3E}">
        <p14:creationId xmlns:p14="http://schemas.microsoft.com/office/powerpoint/2010/main" val="16327337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容器 </a:t>
            </a:r>
            <a:r>
              <a:rPr lang="en-US" altLang="zh-CN" dirty="0"/>
              <a:t>VS</a:t>
            </a:r>
            <a:r>
              <a:rPr lang="zh-CN" altLang="en-US" dirty="0"/>
              <a:t> 虚拟机</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lstStyle/>
          <a:p>
            <a:pPr marL="0" indent="0">
              <a:lnSpc>
                <a:spcPct val="150000"/>
              </a:lnSpc>
              <a:buNone/>
            </a:pPr>
            <a:endParaRPr lang="zh-CN" altLang="en-US"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15</a:t>
            </a:fld>
            <a:endParaRPr lang="zh-CN" altLang="en-US"/>
          </a:p>
        </p:txBody>
      </p:sp>
      <p:pic>
        <p:nvPicPr>
          <p:cNvPr id="7" name="Picture 6">
            <a:extLst>
              <a:ext uri="{FF2B5EF4-FFF2-40B4-BE49-F238E27FC236}">
                <a16:creationId xmlns:a16="http://schemas.microsoft.com/office/drawing/2014/main" id="{573037E8-60FF-5D44-956B-EABF53CE89FD}"/>
              </a:ext>
            </a:extLst>
          </p:cNvPr>
          <p:cNvPicPr>
            <a:picLocks noChangeAspect="1"/>
          </p:cNvPicPr>
          <p:nvPr/>
        </p:nvPicPr>
        <p:blipFill>
          <a:blip r:embed="rId3"/>
          <a:stretch>
            <a:fillRect/>
          </a:stretch>
        </p:blipFill>
        <p:spPr>
          <a:xfrm>
            <a:off x="1161510" y="2158573"/>
            <a:ext cx="9867390" cy="2540853"/>
          </a:xfrm>
          <a:prstGeom prst="rect">
            <a:avLst/>
          </a:prstGeom>
        </p:spPr>
      </p:pic>
    </p:spTree>
    <p:extLst>
      <p:ext uri="{BB962C8B-B14F-4D97-AF65-F5344CB8AC3E}">
        <p14:creationId xmlns:p14="http://schemas.microsoft.com/office/powerpoint/2010/main" val="33000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容器 </a:t>
            </a:r>
            <a:r>
              <a:rPr lang="en-US" altLang="zh-CN" dirty="0"/>
              <a:t>VS</a:t>
            </a:r>
            <a:r>
              <a:rPr lang="zh-CN" altLang="en-US" dirty="0"/>
              <a:t> 虚拟机</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lstStyle/>
          <a:p>
            <a:pPr marL="0" indent="0">
              <a:lnSpc>
                <a:spcPct val="150000"/>
              </a:lnSpc>
              <a:buNone/>
            </a:pPr>
            <a:endParaRPr lang="zh-CN" altLang="en-US"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16</a:t>
            </a:fld>
            <a:endParaRPr lang="zh-CN" altLang="en-US"/>
          </a:p>
        </p:txBody>
      </p:sp>
      <p:pic>
        <p:nvPicPr>
          <p:cNvPr id="6" name="Picture 5">
            <a:extLst>
              <a:ext uri="{FF2B5EF4-FFF2-40B4-BE49-F238E27FC236}">
                <a16:creationId xmlns:a16="http://schemas.microsoft.com/office/drawing/2014/main" id="{F1C7ED49-4DF1-4940-BD29-36CA69128FAC}"/>
              </a:ext>
            </a:extLst>
          </p:cNvPr>
          <p:cNvPicPr>
            <a:picLocks noChangeAspect="1"/>
          </p:cNvPicPr>
          <p:nvPr/>
        </p:nvPicPr>
        <p:blipFill>
          <a:blip r:embed="rId3"/>
          <a:stretch>
            <a:fillRect/>
          </a:stretch>
        </p:blipFill>
        <p:spPr>
          <a:xfrm>
            <a:off x="1200379" y="1274522"/>
            <a:ext cx="9789652" cy="4718529"/>
          </a:xfrm>
          <a:prstGeom prst="rect">
            <a:avLst/>
          </a:prstGeom>
        </p:spPr>
      </p:pic>
    </p:spTree>
    <p:extLst>
      <p:ext uri="{BB962C8B-B14F-4D97-AF65-F5344CB8AC3E}">
        <p14:creationId xmlns:p14="http://schemas.microsoft.com/office/powerpoint/2010/main" val="13316859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Docker</a:t>
            </a:r>
            <a:r>
              <a:rPr lang="zh-CN" altLang="en-US" dirty="0"/>
              <a:t> 结构</a:t>
            </a:r>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02</a:t>
            </a:r>
            <a:endParaRPr lang="zh-CN" altLang="en-US" b="1" dirty="0">
              <a:solidFill>
                <a:schemeClr val="accent1"/>
              </a:solidFill>
              <a:latin typeface="Impact" panose="020B0806030902050204" pitchFamily="34" charset="0"/>
              <a:ea typeface="微软雅黑" panose="020B0503020204020204" pitchFamily="34" charset="-122"/>
            </a:endParaRPr>
          </a:p>
        </p:txBody>
      </p:sp>
      <p:sp>
        <p:nvSpPr>
          <p:cNvPr id="6" name="Text Placeholder 5">
            <a:extLst>
              <a:ext uri="{FF2B5EF4-FFF2-40B4-BE49-F238E27FC236}">
                <a16:creationId xmlns:a16="http://schemas.microsoft.com/office/drawing/2014/main" id="{405DEEF6-34FC-0549-AD07-220F6AEE1CB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227896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的结构</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lstStyle/>
          <a:p>
            <a:pPr>
              <a:lnSpc>
                <a:spcPct val="150000"/>
              </a:lnSpc>
            </a:pP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使用客户端</a:t>
            </a:r>
            <a:r>
              <a:rPr lang="en-US" altLang="zh-CN" sz="2400" dirty="0">
                <a:latin typeface="Songti SC" panose="02010600040101010101" pitchFamily="2" charset="-122"/>
                <a:ea typeface="Songti SC" panose="02010600040101010101" pitchFamily="2" charset="-122"/>
              </a:rPr>
              <a:t>-</a:t>
            </a:r>
            <a:r>
              <a:rPr lang="zh-CN" altLang="en-US" sz="2400" dirty="0">
                <a:latin typeface="Songti SC" panose="02010600040101010101" pitchFamily="2" charset="-122"/>
                <a:ea typeface="Songti SC" panose="02010600040101010101" pitchFamily="2" charset="-122"/>
              </a:rPr>
              <a:t>服务器 </a:t>
            </a:r>
            <a:r>
              <a:rPr lang="en-US" altLang="zh-CN" sz="2400" dirty="0">
                <a:latin typeface="Songti SC" panose="02010600040101010101" pitchFamily="2" charset="-122"/>
                <a:ea typeface="Songti SC" panose="02010600040101010101" pitchFamily="2" charset="-122"/>
              </a:rPr>
              <a:t>(C/S) </a:t>
            </a:r>
            <a:r>
              <a:rPr lang="zh-CN" altLang="en-US" sz="2400" dirty="0">
                <a:latin typeface="Songti SC" panose="02010600040101010101" pitchFamily="2" charset="-122"/>
                <a:ea typeface="Songti SC" panose="02010600040101010101" pitchFamily="2" charset="-122"/>
              </a:rPr>
              <a:t>架构模式，使用远程</a:t>
            </a:r>
            <a:r>
              <a:rPr lang="en-US" altLang="zh-CN" sz="2400" dirty="0">
                <a:latin typeface="Songti SC" panose="02010600040101010101" pitchFamily="2" charset="-122"/>
                <a:ea typeface="Songti SC" panose="02010600040101010101" pitchFamily="2" charset="-122"/>
              </a:rPr>
              <a:t>API</a:t>
            </a:r>
            <a:r>
              <a:rPr lang="zh-CN" altLang="en-US" sz="2400" dirty="0">
                <a:latin typeface="Songti SC" panose="02010600040101010101" pitchFamily="2" charset="-122"/>
                <a:ea typeface="Songti SC" panose="02010600040101010101" pitchFamily="2" charset="-122"/>
              </a:rPr>
              <a:t>来管理和创建</a:t>
            </a:r>
            <a:r>
              <a:rPr lang="en-US" altLang="zh-CN" sz="2400" dirty="0">
                <a:latin typeface="Songti SC" panose="02010600040101010101" pitchFamily="2" charset="-122"/>
                <a:ea typeface="Songti SC" panose="02010600040101010101" pitchFamily="2" charset="-122"/>
              </a:rPr>
              <a:t>Docker</a:t>
            </a:r>
            <a:r>
              <a:rPr lang="zh-CN" altLang="en-US" sz="2400" dirty="0">
                <a:latin typeface="Songti SC" panose="02010600040101010101" pitchFamily="2" charset="-122"/>
                <a:ea typeface="Songti SC" panose="02010600040101010101" pitchFamily="2" charset="-122"/>
              </a:rPr>
              <a:t>容器。</a:t>
            </a:r>
          </a:p>
          <a:p>
            <a:pPr>
              <a:lnSpc>
                <a:spcPct val="150000"/>
              </a:lnSpc>
            </a:pP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容器通过 </a:t>
            </a: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镜像来创建。</a:t>
            </a:r>
          </a:p>
          <a:p>
            <a:pPr>
              <a:lnSpc>
                <a:spcPct val="150000"/>
              </a:lnSpc>
            </a:pPr>
            <a:r>
              <a:rPr lang="zh-CN" altLang="en-US" sz="2400" dirty="0">
                <a:latin typeface="Songti SC" panose="02010600040101010101" pitchFamily="2" charset="-122"/>
                <a:ea typeface="Songti SC" panose="02010600040101010101" pitchFamily="2" charset="-122"/>
              </a:rPr>
              <a:t>容器与镜像的关系类似于面向对象编程中的对象与类。</a:t>
            </a:r>
          </a:p>
          <a:p>
            <a:pPr marL="0" indent="0">
              <a:lnSpc>
                <a:spcPct val="150000"/>
              </a:lnSpc>
              <a:buNone/>
            </a:pPr>
            <a:endParaRPr lang="zh-CN" altLang="en-US"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18</a:t>
            </a:fld>
            <a:endParaRPr lang="zh-CN" altLang="en-US"/>
          </a:p>
        </p:txBody>
      </p:sp>
    </p:spTree>
    <p:extLst>
      <p:ext uri="{BB962C8B-B14F-4D97-AF65-F5344CB8AC3E}">
        <p14:creationId xmlns:p14="http://schemas.microsoft.com/office/powerpoint/2010/main" val="2933364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的结构</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fontScale="85000" lnSpcReduction="10000"/>
          </a:bodyPr>
          <a:lstStyle/>
          <a:p>
            <a:pPr>
              <a:lnSpc>
                <a:spcPct val="150000"/>
              </a:lnSpc>
            </a:pP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镜像</a:t>
            </a:r>
            <a:r>
              <a:rPr lang="en-US" altLang="zh-CN" sz="2400" dirty="0">
                <a:latin typeface="Songti SC" panose="02010600040101010101" pitchFamily="2" charset="-122"/>
                <a:ea typeface="Songti SC" panose="02010600040101010101" pitchFamily="2" charset="-122"/>
              </a:rPr>
              <a:t>(Images)</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镜像是用于创建 </a:t>
            </a: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容器的模板。</a:t>
            </a:r>
          </a:p>
          <a:p>
            <a:pPr>
              <a:lnSpc>
                <a:spcPct val="150000"/>
              </a:lnSpc>
            </a:pP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容器</a:t>
            </a:r>
            <a:r>
              <a:rPr lang="en-US" altLang="zh-CN" sz="2400" dirty="0">
                <a:latin typeface="Songti SC" panose="02010600040101010101" pitchFamily="2" charset="-122"/>
                <a:ea typeface="Songti SC" panose="02010600040101010101" pitchFamily="2" charset="-122"/>
              </a:rPr>
              <a:t>(Container)</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a:t>
            </a:r>
            <a:r>
              <a:rPr lang="zh-CN" altLang="en-US" sz="2400" dirty="0">
                <a:latin typeface="Songti SC" panose="02010600040101010101" pitchFamily="2" charset="-122"/>
                <a:ea typeface="Songti SC" panose="02010600040101010101" pitchFamily="2" charset="-122"/>
              </a:rPr>
              <a:t> 容器是独立运行的一个或一组应用。</a:t>
            </a:r>
          </a:p>
          <a:p>
            <a:pPr>
              <a:lnSpc>
                <a:spcPct val="150000"/>
              </a:lnSpc>
            </a:pP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客户端</a:t>
            </a:r>
            <a:r>
              <a:rPr lang="en-US" altLang="zh-CN" sz="2400" dirty="0">
                <a:latin typeface="Songti SC" panose="02010600040101010101" pitchFamily="2" charset="-122"/>
                <a:ea typeface="Songti SC" panose="02010600040101010101" pitchFamily="2" charset="-122"/>
              </a:rPr>
              <a:t>(Client)</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客户端通过命令行或者其他工具使用 </a:t>
            </a:r>
            <a:r>
              <a:rPr lang="en-US" altLang="zh-CN" sz="2400" dirty="0">
                <a:latin typeface="Songti SC" panose="02010600040101010101" pitchFamily="2" charset="-122"/>
                <a:ea typeface="Songti SC" panose="02010600040101010101" pitchFamily="2" charset="-122"/>
              </a:rPr>
              <a:t>Docker API </a:t>
            </a:r>
            <a:r>
              <a:rPr lang="zh-CN" altLang="en-US" sz="2400" dirty="0">
                <a:latin typeface="Songti SC" panose="02010600040101010101" pitchFamily="2" charset="-122"/>
                <a:ea typeface="Songti SC" panose="02010600040101010101" pitchFamily="2" charset="-122"/>
              </a:rPr>
              <a:t>与 </a:t>
            </a: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的守护进程通信。</a:t>
            </a:r>
          </a:p>
          <a:p>
            <a:pPr>
              <a:lnSpc>
                <a:spcPct val="150000"/>
              </a:lnSpc>
            </a:pP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主机</a:t>
            </a:r>
            <a:r>
              <a:rPr lang="en-US" altLang="zh-CN" sz="2400" dirty="0">
                <a:latin typeface="Songti SC" panose="02010600040101010101" pitchFamily="2" charset="-122"/>
                <a:ea typeface="Songti SC" panose="02010600040101010101" pitchFamily="2" charset="-122"/>
              </a:rPr>
              <a:t>(Host)</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a:t>
            </a:r>
            <a:r>
              <a:rPr lang="zh-CN" altLang="en-US" sz="2400" dirty="0">
                <a:latin typeface="Songti SC" panose="02010600040101010101" pitchFamily="2" charset="-122"/>
                <a:ea typeface="Songti SC" panose="02010600040101010101" pitchFamily="2" charset="-122"/>
              </a:rPr>
              <a:t> 一个物理或者虚拟的机器用于执行 </a:t>
            </a: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守护进程和容器。</a:t>
            </a:r>
          </a:p>
          <a:p>
            <a:pPr>
              <a:lnSpc>
                <a:spcPct val="150000"/>
              </a:lnSpc>
            </a:pP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仓库</a:t>
            </a:r>
            <a:r>
              <a:rPr lang="en-US" altLang="zh-CN" sz="2400" dirty="0">
                <a:latin typeface="Songti SC" panose="02010600040101010101" pitchFamily="2" charset="-122"/>
                <a:ea typeface="Songti SC" panose="02010600040101010101" pitchFamily="2" charset="-122"/>
              </a:rPr>
              <a:t>(Registry)</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仓库用来保存镜像，可以理解为代码控制中的代码仓库。</a:t>
            </a:r>
            <a:r>
              <a:rPr lang="en-US" altLang="zh-CN" sz="2400" dirty="0">
                <a:latin typeface="Songti SC" panose="02010600040101010101" pitchFamily="2" charset="-122"/>
                <a:ea typeface="Songti SC" panose="02010600040101010101" pitchFamily="2" charset="-122"/>
              </a:rPr>
              <a:t>Docker Hub</a:t>
            </a:r>
            <a:r>
              <a:rPr lang="zh-CN" altLang="en-US" sz="2400" dirty="0">
                <a:latin typeface="Songti SC" panose="02010600040101010101" pitchFamily="2" charset="-122"/>
                <a:ea typeface="Songti SC" panose="02010600040101010101" pitchFamily="2" charset="-122"/>
              </a:rPr>
              <a:t>提供了庞大的镜像集合供使用。</a:t>
            </a:r>
          </a:p>
          <a:p>
            <a:pPr>
              <a:lnSpc>
                <a:spcPct val="150000"/>
              </a:lnSpc>
            </a:pPr>
            <a:r>
              <a:rPr lang="en-US" altLang="zh-CN" sz="2400" dirty="0">
                <a:latin typeface="Songti SC" panose="02010600040101010101" pitchFamily="2" charset="-122"/>
                <a:ea typeface="Songti SC" panose="02010600040101010101" pitchFamily="2" charset="-122"/>
              </a:rPr>
              <a:t>Docker Machine</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Docker Machine</a:t>
            </a:r>
            <a:r>
              <a:rPr lang="zh-CN" altLang="en-US" sz="2400" dirty="0">
                <a:latin typeface="Songti SC" panose="02010600040101010101" pitchFamily="2" charset="-122"/>
                <a:ea typeface="Songti SC" panose="02010600040101010101" pitchFamily="2" charset="-122"/>
              </a:rPr>
              <a:t>是一个简化</a:t>
            </a:r>
            <a:r>
              <a:rPr lang="en-US" altLang="zh-CN" sz="2400" dirty="0">
                <a:latin typeface="Songti SC" panose="02010600040101010101" pitchFamily="2" charset="-122"/>
                <a:ea typeface="Songti SC" panose="02010600040101010101" pitchFamily="2" charset="-122"/>
              </a:rPr>
              <a:t>Docker</a:t>
            </a:r>
            <a:r>
              <a:rPr lang="zh-CN" altLang="en-US" sz="2400" dirty="0">
                <a:latin typeface="Songti SC" panose="02010600040101010101" pitchFamily="2" charset="-122"/>
                <a:ea typeface="Songti SC" panose="02010600040101010101" pitchFamily="2" charset="-122"/>
              </a:rPr>
              <a:t>安装的命令行工具，通过一个简单的命令行即可在相应的平台上安装</a:t>
            </a:r>
            <a:r>
              <a:rPr lang="en-US" altLang="zh-CN" sz="2400" dirty="0">
                <a:latin typeface="Songti SC" panose="02010600040101010101" pitchFamily="2" charset="-122"/>
                <a:ea typeface="Songti SC" panose="02010600040101010101" pitchFamily="2" charset="-122"/>
              </a:rPr>
              <a:t>Docker</a:t>
            </a:r>
            <a:r>
              <a:rPr lang="zh-CN" altLang="en-US" sz="2400" dirty="0">
                <a:latin typeface="Songti SC" panose="02010600040101010101" pitchFamily="2" charset="-122"/>
                <a:ea typeface="Songti SC" panose="02010600040101010101" pitchFamily="2" charset="-122"/>
              </a:rPr>
              <a:t>，比如</a:t>
            </a:r>
            <a:r>
              <a:rPr lang="en-US" altLang="zh-CN" sz="2400" dirty="0">
                <a:latin typeface="Songti SC" panose="02010600040101010101" pitchFamily="2" charset="-122"/>
                <a:ea typeface="Songti SC" panose="02010600040101010101" pitchFamily="2" charset="-122"/>
              </a:rPr>
              <a:t>VirtualBox</a:t>
            </a:r>
            <a:r>
              <a:rPr lang="zh-CN" altLang="en-US" sz="2400" dirty="0">
                <a:latin typeface="Songti SC" panose="02010600040101010101" pitchFamily="2" charset="-122"/>
                <a:ea typeface="Songti SC" panose="02010600040101010101" pitchFamily="2" charset="-122"/>
              </a:rPr>
              <a:t>、 </a:t>
            </a:r>
            <a:r>
              <a:rPr lang="en-US" altLang="zh-CN" sz="2400" dirty="0">
                <a:latin typeface="Songti SC" panose="02010600040101010101" pitchFamily="2" charset="-122"/>
                <a:ea typeface="Songti SC" panose="02010600040101010101" pitchFamily="2" charset="-122"/>
              </a:rPr>
              <a:t>Digital Ocean</a:t>
            </a:r>
            <a:r>
              <a:rPr lang="zh-CN" altLang="en-US" sz="2400" dirty="0">
                <a:latin typeface="Songti SC" panose="02010600040101010101" pitchFamily="2" charset="-122"/>
                <a:ea typeface="Songti SC" panose="02010600040101010101" pitchFamily="2" charset="-122"/>
              </a:rPr>
              <a:t>、</a:t>
            </a:r>
            <a:r>
              <a:rPr lang="en-US" altLang="zh-CN" sz="2400" dirty="0">
                <a:latin typeface="Songti SC" panose="02010600040101010101" pitchFamily="2" charset="-122"/>
                <a:ea typeface="Songti SC" panose="02010600040101010101" pitchFamily="2" charset="-122"/>
              </a:rPr>
              <a:t>Microsoft Azure</a:t>
            </a:r>
            <a:r>
              <a:rPr lang="zh-CN" altLang="en-US" sz="2400" dirty="0">
                <a:latin typeface="Songti SC" panose="02010600040101010101" pitchFamily="2" charset="-122"/>
                <a:ea typeface="Songti SC" panose="02010600040101010101" pitchFamily="2" charset="-122"/>
              </a:rPr>
              <a:t>。</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19</a:t>
            </a:fld>
            <a:endParaRPr lang="zh-CN" altLang="en-US"/>
          </a:p>
        </p:txBody>
      </p:sp>
    </p:spTree>
    <p:extLst>
      <p:ext uri="{BB962C8B-B14F-4D97-AF65-F5344CB8AC3E}">
        <p14:creationId xmlns:p14="http://schemas.microsoft.com/office/powerpoint/2010/main" val="2284740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ïṣľîde">
            <a:extLst>
              <a:ext uri="{FF2B5EF4-FFF2-40B4-BE49-F238E27FC236}">
                <a16:creationId xmlns:a16="http://schemas.microsoft.com/office/drawing/2014/main" id="{933B65FF-A272-4A69-9A01-92D7C77CF829}"/>
              </a:ext>
            </a:extLst>
          </p:cNvPr>
          <p:cNvGrpSpPr/>
          <p:nvPr/>
        </p:nvGrpSpPr>
        <p:grpSpPr>
          <a:xfrm>
            <a:off x="-930109" y="1051361"/>
            <a:ext cx="2490640" cy="4778319"/>
            <a:chOff x="-930109" y="1051361"/>
            <a:chExt cx="2490640" cy="4778319"/>
          </a:xfrm>
        </p:grpSpPr>
        <p:sp>
          <p:nvSpPr>
            <p:cNvPr id="27" name="îSľïďe">
              <a:extLst>
                <a:ext uri="{FF2B5EF4-FFF2-40B4-BE49-F238E27FC236}">
                  <a16:creationId xmlns:a16="http://schemas.microsoft.com/office/drawing/2014/main" id="{B19D50FC-1125-4ED9-B7D8-78BCBCE8C008}"/>
                </a:ext>
              </a:extLst>
            </p:cNvPr>
            <p:cNvSpPr/>
            <p:nvPr/>
          </p:nvSpPr>
          <p:spPr bwMode="auto">
            <a:xfrm rot="13500000">
              <a:off x="-930105" y="3969472"/>
              <a:ext cx="1860208" cy="1860208"/>
            </a:xfrm>
            <a:custGeom>
              <a:avLst/>
              <a:gdLst>
                <a:gd name="connsiteX0" fmla="*/ 0 w 2304255"/>
                <a:gd name="connsiteY0" fmla="*/ 0 h 2304255"/>
                <a:gd name="connsiteX1" fmla="*/ 2304255 w 2304255"/>
                <a:gd name="connsiteY1" fmla="*/ 2304255 h 2304255"/>
                <a:gd name="connsiteX2" fmla="*/ 0 w 2304255"/>
                <a:gd name="connsiteY2" fmla="*/ 2304255 h 2304255"/>
                <a:gd name="connsiteX3" fmla="*/ 0 w 2304255"/>
                <a:gd name="connsiteY3" fmla="*/ 0 h 2304255"/>
              </a:gdLst>
              <a:ahLst/>
              <a:cxnLst>
                <a:cxn ang="0">
                  <a:pos x="connsiteX0" y="connsiteY0"/>
                </a:cxn>
                <a:cxn ang="0">
                  <a:pos x="connsiteX1" y="connsiteY1"/>
                </a:cxn>
                <a:cxn ang="0">
                  <a:pos x="connsiteX2" y="connsiteY2"/>
                </a:cxn>
                <a:cxn ang="0">
                  <a:pos x="connsiteX3" y="connsiteY3"/>
                </a:cxn>
              </a:cxnLst>
              <a:rect l="l" t="t" r="r" b="b"/>
              <a:pathLst>
                <a:path w="2304255" h="2304255">
                  <a:moveTo>
                    <a:pt x="0" y="0"/>
                  </a:moveTo>
                  <a:lnTo>
                    <a:pt x="2304255" y="2304255"/>
                  </a:lnTo>
                  <a:lnTo>
                    <a:pt x="0" y="2304255"/>
                  </a:lnTo>
                  <a:lnTo>
                    <a:pt x="0" y="0"/>
                  </a:lnTo>
                  <a:close/>
                </a:path>
              </a:pathLst>
            </a:custGeom>
            <a:solidFill>
              <a:schemeClr val="accent2"/>
            </a:solidFill>
            <a:ln w="19050">
              <a:noFill/>
              <a:round/>
              <a:headEnd/>
              <a:tailEnd/>
            </a:ln>
          </p:spPr>
          <p:txBody>
            <a:bodyPr anchor="ctr"/>
            <a:lstStyle/>
            <a:p>
              <a:pPr algn="ctr"/>
              <a:endParaRPr/>
            </a:p>
          </p:txBody>
        </p:sp>
        <p:sp>
          <p:nvSpPr>
            <p:cNvPr id="28" name="íṡļîḍe">
              <a:extLst>
                <a:ext uri="{FF2B5EF4-FFF2-40B4-BE49-F238E27FC236}">
                  <a16:creationId xmlns:a16="http://schemas.microsoft.com/office/drawing/2014/main" id="{9361AAF3-CAD5-4F13-928C-BFE011AA4BDD}"/>
                </a:ext>
              </a:extLst>
            </p:cNvPr>
            <p:cNvSpPr/>
            <p:nvPr/>
          </p:nvSpPr>
          <p:spPr bwMode="auto">
            <a:xfrm rot="2700000">
              <a:off x="-930109" y="1051361"/>
              <a:ext cx="1860208" cy="1860208"/>
            </a:xfrm>
            <a:custGeom>
              <a:avLst/>
              <a:gdLst>
                <a:gd name="connsiteX0" fmla="*/ 0 w 1860208"/>
                <a:gd name="connsiteY0" fmla="*/ 0 h 1860208"/>
                <a:gd name="connsiteX1" fmla="*/ 1860208 w 1860208"/>
                <a:gd name="connsiteY1" fmla="*/ 0 h 1860208"/>
                <a:gd name="connsiteX2" fmla="*/ 1860208 w 1860208"/>
                <a:gd name="connsiteY2" fmla="*/ 1860208 h 1860208"/>
              </a:gdLst>
              <a:ahLst/>
              <a:cxnLst>
                <a:cxn ang="0">
                  <a:pos x="connsiteX0" y="connsiteY0"/>
                </a:cxn>
                <a:cxn ang="0">
                  <a:pos x="connsiteX1" y="connsiteY1"/>
                </a:cxn>
                <a:cxn ang="0">
                  <a:pos x="connsiteX2" y="connsiteY2"/>
                </a:cxn>
              </a:cxnLst>
              <a:rect l="l" t="t" r="r" b="b"/>
              <a:pathLst>
                <a:path w="1860208" h="1860208">
                  <a:moveTo>
                    <a:pt x="0" y="0"/>
                  </a:moveTo>
                  <a:lnTo>
                    <a:pt x="1860208" y="0"/>
                  </a:lnTo>
                  <a:lnTo>
                    <a:pt x="1860208" y="1860208"/>
                  </a:lnTo>
                  <a:close/>
                </a:path>
              </a:pathLst>
            </a:custGeom>
            <a:solidFill>
              <a:schemeClr val="accent1">
                <a:lumMod val="100000"/>
              </a:schemeClr>
            </a:solidFill>
            <a:ln w="19050">
              <a:noFill/>
              <a:round/>
              <a:headEnd/>
              <a:tailEnd/>
            </a:ln>
          </p:spPr>
          <p:txBody>
            <a:bodyPr wrap="square" anchor="ctr">
              <a:noAutofit/>
            </a:bodyPr>
            <a:lstStyle/>
            <a:p>
              <a:pPr algn="ctr"/>
              <a:endParaRPr/>
            </a:p>
          </p:txBody>
        </p:sp>
        <p:sp>
          <p:nvSpPr>
            <p:cNvPr id="29" name="ïŝ1ïḋe">
              <a:extLst>
                <a:ext uri="{FF2B5EF4-FFF2-40B4-BE49-F238E27FC236}">
                  <a16:creationId xmlns:a16="http://schemas.microsoft.com/office/drawing/2014/main" id="{97F43942-06F9-42D1-A7B5-43B69347F1AE}"/>
                </a:ext>
              </a:extLst>
            </p:cNvPr>
            <p:cNvSpPr/>
            <p:nvPr/>
          </p:nvSpPr>
          <p:spPr bwMode="auto">
            <a:xfrm rot="5400000">
              <a:off x="-780266" y="2648735"/>
              <a:ext cx="3121063" cy="1560531"/>
            </a:xfrm>
            <a:custGeom>
              <a:avLst/>
              <a:gdLst>
                <a:gd name="connsiteX0" fmla="*/ 2367656 w 4735313"/>
                <a:gd name="connsiteY0" fmla="*/ 0 h 2367656"/>
                <a:gd name="connsiteX1" fmla="*/ 4735313 w 4735313"/>
                <a:gd name="connsiteY1" fmla="*/ 2367656 h 2367656"/>
                <a:gd name="connsiteX2" fmla="*/ 3847062 w 4735313"/>
                <a:gd name="connsiteY2" fmla="*/ 2367656 h 2367656"/>
                <a:gd name="connsiteX3" fmla="*/ 2367656 w 4735313"/>
                <a:gd name="connsiteY3" fmla="*/ 888250 h 2367656"/>
                <a:gd name="connsiteX4" fmla="*/ 888250 w 4735313"/>
                <a:gd name="connsiteY4" fmla="*/ 2367656 h 2367656"/>
                <a:gd name="connsiteX5" fmla="*/ 0 w 4735313"/>
                <a:gd name="connsiteY5" fmla="*/ 2367656 h 2367656"/>
                <a:gd name="connsiteX6" fmla="*/ 2367656 w 4735313"/>
                <a:gd name="connsiteY6" fmla="*/ 0 h 236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5313" h="2367656">
                  <a:moveTo>
                    <a:pt x="2367656" y="0"/>
                  </a:moveTo>
                  <a:lnTo>
                    <a:pt x="4735313" y="2367656"/>
                  </a:lnTo>
                  <a:lnTo>
                    <a:pt x="3847062" y="2367656"/>
                  </a:lnTo>
                  <a:lnTo>
                    <a:pt x="2367656" y="888250"/>
                  </a:lnTo>
                  <a:lnTo>
                    <a:pt x="888250" y="2367656"/>
                  </a:lnTo>
                  <a:lnTo>
                    <a:pt x="0" y="2367656"/>
                  </a:lnTo>
                  <a:lnTo>
                    <a:pt x="2367656" y="0"/>
                  </a:lnTo>
                  <a:close/>
                </a:path>
              </a:pathLst>
            </a:custGeom>
            <a:solidFill>
              <a:schemeClr val="tx2">
                <a:alpha val="77000"/>
              </a:schemeClr>
            </a:solidFill>
            <a:ln w="19050">
              <a:noFill/>
              <a:round/>
              <a:headEnd/>
              <a:tailEnd/>
            </a:ln>
          </p:spPr>
          <p:txBody>
            <a:bodyPr anchor="ctr"/>
            <a:lstStyle/>
            <a:p>
              <a:pPr algn="ctr"/>
              <a:endParaRPr/>
            </a:p>
          </p:txBody>
        </p:sp>
      </p:grpSp>
      <p:sp>
        <p:nvSpPr>
          <p:cNvPr id="7" name="ïsḷíḑè">
            <a:extLst>
              <a:ext uri="{FF2B5EF4-FFF2-40B4-BE49-F238E27FC236}">
                <a16:creationId xmlns:a16="http://schemas.microsoft.com/office/drawing/2014/main" id="{4F1A39D8-7570-4901-A3E5-473DAAB733E1}"/>
              </a:ext>
            </a:extLst>
          </p:cNvPr>
          <p:cNvSpPr/>
          <p:nvPr/>
        </p:nvSpPr>
        <p:spPr>
          <a:xfrm>
            <a:off x="1543012" y="2978855"/>
            <a:ext cx="3742988" cy="923330"/>
          </a:xfrm>
          <a:prstGeom prst="rect">
            <a:avLst/>
          </a:prstGeom>
        </p:spPr>
        <p:txBody>
          <a:bodyPr wrap="square" anchor="ctr" anchorCtr="1">
            <a:normAutofit fontScale="85000" lnSpcReduction="10000"/>
          </a:bodyPr>
          <a:lstStyle/>
          <a:p>
            <a:pPr algn="r"/>
            <a:r>
              <a:rPr lang="en-US" altLang="zh-CN" sz="5400" b="1" spc="300" dirty="0">
                <a:solidFill>
                  <a:schemeClr val="tx2"/>
                </a:solidFill>
              </a:rPr>
              <a:t>CONTENTS</a:t>
            </a:r>
          </a:p>
        </p:txBody>
      </p:sp>
      <p:grpSp>
        <p:nvGrpSpPr>
          <p:cNvPr id="4" name="Group 3">
            <a:extLst>
              <a:ext uri="{FF2B5EF4-FFF2-40B4-BE49-F238E27FC236}">
                <a16:creationId xmlns:a16="http://schemas.microsoft.com/office/drawing/2014/main" id="{DD47F95E-2789-FB40-8C70-28D33A95D769}"/>
              </a:ext>
            </a:extLst>
          </p:cNvPr>
          <p:cNvGrpSpPr/>
          <p:nvPr/>
        </p:nvGrpSpPr>
        <p:grpSpPr>
          <a:xfrm>
            <a:off x="6222285" y="1820788"/>
            <a:ext cx="7126449" cy="3239464"/>
            <a:chOff x="6281459" y="2257952"/>
            <a:chExt cx="5239029" cy="2381501"/>
          </a:xfrm>
        </p:grpSpPr>
        <p:sp>
          <p:nvSpPr>
            <p:cNvPr id="10" name="íśľíḍé">
              <a:extLst>
                <a:ext uri="{FF2B5EF4-FFF2-40B4-BE49-F238E27FC236}">
                  <a16:creationId xmlns:a16="http://schemas.microsoft.com/office/drawing/2014/main" id="{1AB55A3F-C86D-41AF-8780-3FA466C759D8}"/>
                </a:ext>
              </a:extLst>
            </p:cNvPr>
            <p:cNvSpPr/>
            <p:nvPr/>
          </p:nvSpPr>
          <p:spPr>
            <a:xfrm>
              <a:off x="6281459" y="4015104"/>
              <a:ext cx="624349" cy="624349"/>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r>
                <a:rPr lang="en-US" altLang="zh-CN" sz="2000">
                  <a:solidFill>
                    <a:schemeClr val="bg1"/>
                  </a:solidFill>
                  <a:latin typeface="Impact" panose="020B0806030902050204" pitchFamily="34" charset="0"/>
                </a:rPr>
                <a:t>03</a:t>
              </a:r>
            </a:p>
          </p:txBody>
        </p:sp>
        <p:sp>
          <p:nvSpPr>
            <p:cNvPr id="11" name="ïşḻíḋê">
              <a:extLst>
                <a:ext uri="{FF2B5EF4-FFF2-40B4-BE49-F238E27FC236}">
                  <a16:creationId xmlns:a16="http://schemas.microsoft.com/office/drawing/2014/main" id="{F0E5BC8E-4AA2-4FC6-AEDE-48B8FAA4B9AC}"/>
                </a:ext>
              </a:extLst>
            </p:cNvPr>
            <p:cNvSpPr/>
            <p:nvPr/>
          </p:nvSpPr>
          <p:spPr>
            <a:xfrm>
              <a:off x="6281459" y="3136528"/>
              <a:ext cx="624349" cy="624349"/>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r>
                <a:rPr lang="en-US" altLang="zh-CN" sz="2000">
                  <a:solidFill>
                    <a:schemeClr val="bg1"/>
                  </a:solidFill>
                  <a:latin typeface="Impact" panose="020B0806030902050204" pitchFamily="34" charset="0"/>
                </a:rPr>
                <a:t>02</a:t>
              </a:r>
            </a:p>
          </p:txBody>
        </p:sp>
        <p:sp>
          <p:nvSpPr>
            <p:cNvPr id="12" name="isḻïḋé">
              <a:extLst>
                <a:ext uri="{FF2B5EF4-FFF2-40B4-BE49-F238E27FC236}">
                  <a16:creationId xmlns:a16="http://schemas.microsoft.com/office/drawing/2014/main" id="{C0451A36-F8F9-4E68-9C14-18681989F54C}"/>
                </a:ext>
              </a:extLst>
            </p:cNvPr>
            <p:cNvSpPr/>
            <p:nvPr/>
          </p:nvSpPr>
          <p:spPr>
            <a:xfrm>
              <a:off x="6281461" y="2257952"/>
              <a:ext cx="624349" cy="624349"/>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rmAutofit/>
            </a:bodyPr>
            <a:lstStyle/>
            <a:p>
              <a:pPr algn="ctr"/>
              <a:r>
                <a:rPr lang="en-US" altLang="zh-CN" sz="2000" dirty="0">
                  <a:solidFill>
                    <a:schemeClr val="bg1"/>
                  </a:solidFill>
                  <a:latin typeface="Impact" panose="020B0806030902050204" pitchFamily="34" charset="0"/>
                </a:rPr>
                <a:t>01</a:t>
              </a:r>
            </a:p>
          </p:txBody>
        </p:sp>
        <p:sp>
          <p:nvSpPr>
            <p:cNvPr id="17" name="íşḻïďê">
              <a:extLst>
                <a:ext uri="{FF2B5EF4-FFF2-40B4-BE49-F238E27FC236}">
                  <a16:creationId xmlns:a16="http://schemas.microsoft.com/office/drawing/2014/main" id="{09C5B617-7E6A-4CFF-AD7F-0BDED1EE9FAA}"/>
                </a:ext>
              </a:extLst>
            </p:cNvPr>
            <p:cNvSpPr txBox="1"/>
            <p:nvPr/>
          </p:nvSpPr>
          <p:spPr>
            <a:xfrm>
              <a:off x="6905844" y="4196539"/>
              <a:ext cx="3962574" cy="303981"/>
            </a:xfrm>
            <a:prstGeom prst="rect">
              <a:avLst/>
            </a:prstGeom>
            <a:noFill/>
          </p:spPr>
          <p:txBody>
            <a:bodyPr wrap="none" lIns="90000" tIns="46800" rIns="90000" bIns="46800" anchor="b" anchorCtr="0">
              <a:normAutofit/>
            </a:bodyPr>
            <a:lstStyle>
              <a:defPPr>
                <a:defRPr lang="zh-CN"/>
              </a:defPPr>
              <a:lvl1pPr>
                <a:defRPr b="1"/>
              </a:lvl1pPr>
            </a:lstStyle>
            <a:p>
              <a:r>
                <a:rPr lang="en-US" altLang="zh-CN" dirty="0"/>
                <a:t>Docker</a:t>
              </a:r>
              <a:r>
                <a:rPr lang="zh-CN" altLang="en-US" dirty="0"/>
                <a:t>使用</a:t>
              </a:r>
            </a:p>
          </p:txBody>
        </p:sp>
        <p:sp>
          <p:nvSpPr>
            <p:cNvPr id="19" name="iśļîďe">
              <a:extLst>
                <a:ext uri="{FF2B5EF4-FFF2-40B4-BE49-F238E27FC236}">
                  <a16:creationId xmlns:a16="http://schemas.microsoft.com/office/drawing/2014/main" id="{176089DB-693D-4D37-A433-1F6BA8DEFCFF}"/>
                </a:ext>
              </a:extLst>
            </p:cNvPr>
            <p:cNvSpPr txBox="1"/>
            <p:nvPr/>
          </p:nvSpPr>
          <p:spPr>
            <a:xfrm>
              <a:off x="6905844" y="3286992"/>
              <a:ext cx="3962574" cy="303981"/>
            </a:xfrm>
            <a:prstGeom prst="rect">
              <a:avLst/>
            </a:prstGeom>
            <a:noFill/>
          </p:spPr>
          <p:txBody>
            <a:bodyPr wrap="none" lIns="90000" tIns="46800" rIns="90000" bIns="46800" anchor="b" anchorCtr="0">
              <a:normAutofit/>
            </a:bodyPr>
            <a:lstStyle>
              <a:defPPr>
                <a:defRPr lang="zh-CN"/>
              </a:defPPr>
              <a:lvl1pPr>
                <a:defRPr b="1"/>
              </a:lvl1pPr>
            </a:lstStyle>
            <a:p>
              <a:r>
                <a:rPr lang="en-US" altLang="zh-CN"/>
                <a:t>Docker</a:t>
              </a:r>
              <a:r>
                <a:rPr lang="zh-CN" altLang="en-US"/>
                <a:t>结构</a:t>
              </a:r>
              <a:endParaRPr lang="zh-CN" altLang="en-US" dirty="0"/>
            </a:p>
          </p:txBody>
        </p:sp>
        <p:sp>
          <p:nvSpPr>
            <p:cNvPr id="21" name="îṧļïďé">
              <a:extLst>
                <a:ext uri="{FF2B5EF4-FFF2-40B4-BE49-F238E27FC236}">
                  <a16:creationId xmlns:a16="http://schemas.microsoft.com/office/drawing/2014/main" id="{6C45C575-63D3-4FAE-AD19-9A503AADE65D}"/>
                </a:ext>
              </a:extLst>
            </p:cNvPr>
            <p:cNvSpPr txBox="1"/>
            <p:nvPr/>
          </p:nvSpPr>
          <p:spPr>
            <a:xfrm>
              <a:off x="6905844" y="2377445"/>
              <a:ext cx="3962574" cy="303981"/>
            </a:xfrm>
            <a:prstGeom prst="rect">
              <a:avLst/>
            </a:prstGeom>
            <a:noFill/>
          </p:spPr>
          <p:txBody>
            <a:bodyPr wrap="none" lIns="90000" tIns="46800" rIns="90000" bIns="46800" anchor="b" anchorCtr="0">
              <a:normAutofit/>
            </a:bodyPr>
            <a:lstStyle/>
            <a:p>
              <a:r>
                <a:rPr lang="en-US" altLang="zh-CN" b="1" dirty="0"/>
                <a:t>Docker</a:t>
              </a:r>
              <a:r>
                <a:rPr lang="zh-CN" altLang="en-US" b="1" dirty="0"/>
                <a:t>介绍</a:t>
              </a:r>
            </a:p>
          </p:txBody>
        </p:sp>
        <p:cxnSp>
          <p:nvCxnSpPr>
            <p:cNvPr id="23" name="直接连接符 22">
              <a:extLst>
                <a:ext uri="{FF2B5EF4-FFF2-40B4-BE49-F238E27FC236}">
                  <a16:creationId xmlns:a16="http://schemas.microsoft.com/office/drawing/2014/main" id="{0E32E640-B6ED-4EFE-957A-AAD95DCF3AAB}"/>
                </a:ext>
              </a:extLst>
            </p:cNvPr>
            <p:cNvCxnSpPr>
              <a:cxnSpLocks/>
            </p:cNvCxnSpPr>
            <p:nvPr/>
          </p:nvCxnSpPr>
          <p:spPr>
            <a:xfrm>
              <a:off x="6951000" y="2957069"/>
              <a:ext cx="4569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E9E2D5EA-51F3-4E72-84C3-3CE94BF2E84E}"/>
                </a:ext>
              </a:extLst>
            </p:cNvPr>
            <p:cNvCxnSpPr>
              <a:cxnSpLocks/>
            </p:cNvCxnSpPr>
            <p:nvPr/>
          </p:nvCxnSpPr>
          <p:spPr>
            <a:xfrm>
              <a:off x="6951000" y="3880994"/>
              <a:ext cx="4569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038826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的结构</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lstStyle/>
          <a:p>
            <a:pPr marL="0" indent="0">
              <a:lnSpc>
                <a:spcPct val="150000"/>
              </a:lnSpc>
              <a:buNone/>
            </a:pPr>
            <a:endParaRPr lang="zh-CN" altLang="en-US"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20</a:t>
            </a:fld>
            <a:endParaRPr lang="zh-CN" altLang="en-US"/>
          </a:p>
        </p:txBody>
      </p:sp>
      <p:pic>
        <p:nvPicPr>
          <p:cNvPr id="7" name="Picture 6">
            <a:extLst>
              <a:ext uri="{FF2B5EF4-FFF2-40B4-BE49-F238E27FC236}">
                <a16:creationId xmlns:a16="http://schemas.microsoft.com/office/drawing/2014/main" id="{0776835C-7F23-D048-A76E-577C6E56748C}"/>
              </a:ext>
            </a:extLst>
          </p:cNvPr>
          <p:cNvPicPr>
            <a:picLocks noChangeAspect="1"/>
          </p:cNvPicPr>
          <p:nvPr/>
        </p:nvPicPr>
        <p:blipFill>
          <a:blip r:embed="rId3"/>
          <a:stretch>
            <a:fillRect/>
          </a:stretch>
        </p:blipFill>
        <p:spPr>
          <a:xfrm>
            <a:off x="3468601" y="1642652"/>
            <a:ext cx="5253208" cy="3982270"/>
          </a:xfrm>
          <a:prstGeom prst="rect">
            <a:avLst/>
          </a:prstGeom>
        </p:spPr>
      </p:pic>
    </p:spTree>
    <p:extLst>
      <p:ext uri="{BB962C8B-B14F-4D97-AF65-F5344CB8AC3E}">
        <p14:creationId xmlns:p14="http://schemas.microsoft.com/office/powerpoint/2010/main" val="41843639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镜像</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Autofit/>
          </a:bodyPr>
          <a:lstStyle/>
          <a:p>
            <a:pPr>
              <a:lnSpc>
                <a:spcPct val="150000"/>
              </a:lnSpc>
            </a:pPr>
            <a:r>
              <a:rPr lang="en-US" altLang="zh-CN" sz="2400" dirty="0">
                <a:latin typeface="Songti SC" panose="02010600040101010101" pitchFamily="2" charset="-122"/>
                <a:ea typeface="Songti SC" panose="02010600040101010101" pitchFamily="2" charset="-122"/>
              </a:rPr>
              <a:t>Docker</a:t>
            </a:r>
            <a:r>
              <a:rPr lang="zh-CN" altLang="en-US" sz="2400" dirty="0">
                <a:latin typeface="Songti SC" panose="02010600040101010101" pitchFamily="2" charset="-122"/>
                <a:ea typeface="Songti SC" panose="02010600040101010101" pitchFamily="2" charset="-122"/>
              </a:rPr>
              <a:t>镜像是一个特殊的文件系统，除了提供容器运行时所需的程序、库、资源、配置等文件外，还包含了一些为运行时准备的一些配置参数（如匿名卷、环境变量、用户等）。 镜像不包含任何动态数据，其内容在构建之后也不会被改变。</a:t>
            </a:r>
            <a:endParaRPr lang="en-US" altLang="zh-CN" sz="2400" dirty="0">
              <a:latin typeface="Songti SC" panose="02010600040101010101" pitchFamily="2" charset="-122"/>
              <a:ea typeface="Songti SC" panose="02010600040101010101" pitchFamily="2" charset="-122"/>
            </a:endParaRPr>
          </a:p>
          <a:p>
            <a:pPr>
              <a:lnSpc>
                <a:spcPct val="150000"/>
              </a:lnSpc>
            </a:pPr>
            <a:endParaRPr lang="en-US" altLang="zh-CN" sz="2400" dirty="0">
              <a:latin typeface="Songti SC" panose="02010600040101010101" pitchFamily="2" charset="-122"/>
              <a:ea typeface="Songti SC" panose="02010600040101010101" pitchFamily="2" charset="-122"/>
            </a:endParaRPr>
          </a:p>
          <a:p>
            <a:pPr>
              <a:lnSpc>
                <a:spcPct val="150000"/>
              </a:lnSpc>
            </a:pPr>
            <a:r>
              <a:rPr lang="en-US" altLang="zh-CN" sz="2400" dirty="0">
                <a:latin typeface="Songti SC" panose="02010600040101010101" pitchFamily="2" charset="-122"/>
                <a:ea typeface="Songti SC" panose="02010600040101010101" pitchFamily="2" charset="-122"/>
              </a:rPr>
              <a:t>Docker</a:t>
            </a:r>
            <a:r>
              <a:rPr lang="zh-CN" altLang="en-US" sz="2400" dirty="0">
                <a:latin typeface="Songti SC" panose="02010600040101010101" pitchFamily="2" charset="-122"/>
                <a:ea typeface="Songti SC" panose="02010600040101010101" pitchFamily="2" charset="-122"/>
              </a:rPr>
              <a:t>设计时，就充分利用</a:t>
            </a:r>
            <a:r>
              <a:rPr lang="en-US" altLang="zh-CN" sz="2400" dirty="0">
                <a:latin typeface="Songti SC" panose="02010600040101010101" pitchFamily="2" charset="-122"/>
                <a:ea typeface="Songti SC" panose="02010600040101010101" pitchFamily="2" charset="-122"/>
              </a:rPr>
              <a:t>Union FS</a:t>
            </a:r>
            <a:r>
              <a:rPr lang="zh-CN" altLang="en-US" sz="2400" dirty="0">
                <a:latin typeface="Songti SC" panose="02010600040101010101" pitchFamily="2" charset="-122"/>
                <a:ea typeface="Songti SC" panose="02010600040101010101" pitchFamily="2" charset="-122"/>
              </a:rPr>
              <a:t>的技术，将其设计为分层存储的架构。 镜像实际是由多层文件系统联合组成。</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21</a:t>
            </a:fld>
            <a:endParaRPr lang="zh-CN" altLang="en-US"/>
          </a:p>
        </p:txBody>
      </p:sp>
    </p:spTree>
    <p:extLst>
      <p:ext uri="{BB962C8B-B14F-4D97-AF65-F5344CB8AC3E}">
        <p14:creationId xmlns:p14="http://schemas.microsoft.com/office/powerpoint/2010/main" val="18255242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镜像</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Autofit/>
          </a:bodyPr>
          <a:lstStyle/>
          <a:p>
            <a:pPr>
              <a:lnSpc>
                <a:spcPct val="150000"/>
              </a:lnSpc>
            </a:pPr>
            <a:endParaRPr lang="zh-CN" altLang="en-US" sz="2400"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22</a:t>
            </a:fld>
            <a:endParaRPr lang="zh-CN" altLang="en-US"/>
          </a:p>
        </p:txBody>
      </p:sp>
      <p:pic>
        <p:nvPicPr>
          <p:cNvPr id="6" name="Picture 5">
            <a:extLst>
              <a:ext uri="{FF2B5EF4-FFF2-40B4-BE49-F238E27FC236}">
                <a16:creationId xmlns:a16="http://schemas.microsoft.com/office/drawing/2014/main" id="{EDD08077-07BA-A04B-B331-6841D4E69396}"/>
              </a:ext>
            </a:extLst>
          </p:cNvPr>
          <p:cNvPicPr>
            <a:picLocks noChangeAspect="1"/>
          </p:cNvPicPr>
          <p:nvPr/>
        </p:nvPicPr>
        <p:blipFill>
          <a:blip r:embed="rId3"/>
          <a:stretch>
            <a:fillRect/>
          </a:stretch>
        </p:blipFill>
        <p:spPr>
          <a:xfrm>
            <a:off x="2844005" y="1144587"/>
            <a:ext cx="6502400" cy="4978400"/>
          </a:xfrm>
          <a:prstGeom prst="rect">
            <a:avLst/>
          </a:prstGeom>
        </p:spPr>
      </p:pic>
    </p:spTree>
    <p:extLst>
      <p:ext uri="{BB962C8B-B14F-4D97-AF65-F5344CB8AC3E}">
        <p14:creationId xmlns:p14="http://schemas.microsoft.com/office/powerpoint/2010/main" val="1077221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镜像</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Autofit/>
          </a:bodyPr>
          <a:lstStyle/>
          <a:p>
            <a:pPr>
              <a:lnSpc>
                <a:spcPct val="150000"/>
              </a:lnSpc>
            </a:pPr>
            <a:r>
              <a:rPr lang="zh-CN" altLang="en-US" sz="2400" dirty="0">
                <a:latin typeface="Songti SC" panose="02010600040101010101" pitchFamily="2" charset="-122"/>
                <a:ea typeface="Songti SC" panose="02010600040101010101" pitchFamily="2" charset="-122"/>
              </a:rPr>
              <a:t>镜像构建时，会一层层构建，前一层是后一层的基础。每一层构建完就不会再发生改变，后一层上的任何改变只发生在自己这一层。</a:t>
            </a:r>
            <a:endParaRPr lang="en-US" altLang="zh-CN" sz="2400" dirty="0">
              <a:latin typeface="Songti SC" panose="02010600040101010101" pitchFamily="2" charset="-122"/>
              <a:ea typeface="Songti SC" panose="02010600040101010101" pitchFamily="2" charset="-122"/>
            </a:endParaRPr>
          </a:p>
          <a:p>
            <a:pPr>
              <a:lnSpc>
                <a:spcPct val="150000"/>
              </a:lnSpc>
            </a:pP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分层存储的特征还使得镜像的复用、定制变的更为容易。甚至可以用之前构建好的镜像作为基础层，然后进一步添加新的层，以定制自己所需的内容，构建新的镜像。</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23</a:t>
            </a:fld>
            <a:endParaRPr lang="zh-CN" altLang="en-US"/>
          </a:p>
        </p:txBody>
      </p:sp>
    </p:spTree>
    <p:extLst>
      <p:ext uri="{BB962C8B-B14F-4D97-AF65-F5344CB8AC3E}">
        <p14:creationId xmlns:p14="http://schemas.microsoft.com/office/powerpoint/2010/main" val="26135496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容器</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a:bodyPr>
          <a:lstStyle/>
          <a:p>
            <a:pPr>
              <a:lnSpc>
                <a:spcPct val="150000"/>
              </a:lnSpc>
            </a:pPr>
            <a:r>
              <a:rPr lang="zh-CN" altLang="en-US" sz="2400" dirty="0">
                <a:latin typeface="Songti SC" panose="02010600040101010101" pitchFamily="2" charset="-122"/>
                <a:ea typeface="Songti SC" panose="02010600040101010101" pitchFamily="2" charset="-122"/>
              </a:rPr>
              <a:t>镜像是静态的定义，容器是镜像运行时的实体。</a:t>
            </a: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容器可以被创建、启动、停止、删除、暂停等 。</a:t>
            </a:r>
            <a:endParaRPr lang="en-US" altLang="zh-CN" sz="2400" dirty="0">
              <a:latin typeface="Songti SC" panose="02010600040101010101" pitchFamily="2" charset="-122"/>
              <a:ea typeface="Songti SC" panose="02010600040101010101" pitchFamily="2" charset="-122"/>
            </a:endParaRPr>
          </a:p>
          <a:p>
            <a:pPr>
              <a:lnSpc>
                <a:spcPct val="150000"/>
              </a:lnSpc>
            </a:pP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容器的实质是进程，但与直接在宿主执行的进程不同，容器进程运行于属于自己的独立的命名空间。</a:t>
            </a: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容器存储层的生存周期和容器一样，容器消亡时，容器存储层也随之消亡。因此，任何保存于容器存储层的信息都会随容器删除而丢失。</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24</a:t>
            </a:fld>
            <a:endParaRPr lang="zh-CN" altLang="en-US"/>
          </a:p>
        </p:txBody>
      </p:sp>
    </p:spTree>
    <p:extLst>
      <p:ext uri="{BB962C8B-B14F-4D97-AF65-F5344CB8AC3E}">
        <p14:creationId xmlns:p14="http://schemas.microsoft.com/office/powerpoint/2010/main" val="30022068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仓库</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a:bodyPr>
          <a:lstStyle/>
          <a:p>
            <a:pPr>
              <a:lnSpc>
                <a:spcPct val="150000"/>
              </a:lnSpc>
            </a:pPr>
            <a:r>
              <a:rPr lang="zh-CN" altLang="en-US" sz="2400" dirty="0">
                <a:latin typeface="Songti SC" panose="02010600040101010101" pitchFamily="2" charset="-122"/>
                <a:ea typeface="Songti SC" panose="02010600040101010101" pitchFamily="2" charset="-122"/>
              </a:rPr>
              <a:t>一个</a:t>
            </a:r>
            <a:r>
              <a:rPr lang="en-US" altLang="zh-CN" sz="2400" dirty="0">
                <a:latin typeface="Songti SC" panose="02010600040101010101" pitchFamily="2" charset="-122"/>
                <a:ea typeface="Songti SC" panose="02010600040101010101" pitchFamily="2" charset="-122"/>
              </a:rPr>
              <a:t>Docker Registry</a:t>
            </a:r>
            <a:r>
              <a:rPr lang="zh-CN" altLang="en-US" sz="2400" dirty="0">
                <a:latin typeface="Songti SC" panose="02010600040101010101" pitchFamily="2" charset="-122"/>
                <a:ea typeface="Songti SC" panose="02010600040101010101" pitchFamily="2" charset="-122"/>
              </a:rPr>
              <a:t>中可以包含多个仓库；每个仓库可以包含多个标签；每个标签对应一个镜像。</a:t>
            </a:r>
            <a:endParaRPr lang="en-US" altLang="zh-CN" sz="2400" dirty="0">
              <a:latin typeface="Songti SC" panose="02010600040101010101" pitchFamily="2" charset="-122"/>
              <a:ea typeface="Songti SC" panose="02010600040101010101" pitchFamily="2" charset="-122"/>
            </a:endParaRPr>
          </a:p>
          <a:p>
            <a:pPr>
              <a:lnSpc>
                <a:spcPct val="150000"/>
              </a:lnSpc>
            </a:pP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通常，一个仓库会包含同一个软件不同版本的镜像，而标签就常用于对应该软件的各个版本 。</a:t>
            </a:r>
            <a:r>
              <a:rPr lang="en-US" altLang="zh-CN" sz="2400" dirty="0">
                <a:latin typeface="Songti SC" panose="02010600040101010101" pitchFamily="2" charset="-122"/>
                <a:ea typeface="Songti SC" panose="02010600040101010101" pitchFamily="2" charset="-122"/>
              </a:rPr>
              <a:t>	&lt;</a:t>
            </a:r>
            <a:r>
              <a:rPr lang="zh-CN" altLang="en-US" sz="2400" dirty="0">
                <a:latin typeface="Songti SC" panose="02010600040101010101" pitchFamily="2" charset="-122"/>
                <a:ea typeface="Songti SC" panose="02010600040101010101" pitchFamily="2" charset="-122"/>
              </a:rPr>
              <a:t>仓库名</a:t>
            </a:r>
            <a:r>
              <a:rPr lang="en-US" altLang="zh-CN" sz="2400" dirty="0">
                <a:latin typeface="Songti SC" panose="02010600040101010101" pitchFamily="2" charset="-122"/>
                <a:ea typeface="Songti SC" panose="02010600040101010101" pitchFamily="2" charset="-122"/>
              </a:rPr>
              <a:t>&gt;:&lt;</a:t>
            </a:r>
            <a:r>
              <a:rPr lang="zh-CN" altLang="en-US" sz="2400" dirty="0">
                <a:latin typeface="Songti SC" panose="02010600040101010101" pitchFamily="2" charset="-122"/>
                <a:ea typeface="Songti SC" panose="02010600040101010101" pitchFamily="2" charset="-122"/>
              </a:rPr>
              <a:t>标签</a:t>
            </a:r>
            <a:r>
              <a:rPr lang="en-US" altLang="zh-CN" sz="2400" dirty="0">
                <a:latin typeface="Songti SC" panose="02010600040101010101" pitchFamily="2" charset="-122"/>
                <a:ea typeface="Songti SC" panose="02010600040101010101" pitchFamily="2" charset="-122"/>
              </a:rPr>
              <a:t>&gt;</a:t>
            </a:r>
            <a:endParaRPr lang="zh-CN" altLang="en-US" sz="2400"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25</a:t>
            </a:fld>
            <a:endParaRPr lang="zh-CN" altLang="en-US"/>
          </a:p>
        </p:txBody>
      </p:sp>
    </p:spTree>
    <p:extLst>
      <p:ext uri="{BB962C8B-B14F-4D97-AF65-F5344CB8AC3E}">
        <p14:creationId xmlns:p14="http://schemas.microsoft.com/office/powerpoint/2010/main" val="6735341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Docker</a:t>
            </a:r>
            <a:r>
              <a:rPr lang="zh-CN" altLang="en-US" dirty="0"/>
              <a:t> 使用</a:t>
            </a:r>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03</a:t>
            </a:r>
            <a:endParaRPr lang="zh-CN" altLang="en-US" b="1" dirty="0">
              <a:solidFill>
                <a:schemeClr val="accent1"/>
              </a:solidFill>
              <a:latin typeface="Impact" panose="020B0806030902050204" pitchFamily="34" charset="0"/>
              <a:ea typeface="微软雅黑" panose="020B0503020204020204" pitchFamily="34" charset="-122"/>
            </a:endParaRPr>
          </a:p>
        </p:txBody>
      </p:sp>
      <p:sp>
        <p:nvSpPr>
          <p:cNvPr id="6" name="Text Placeholder 5">
            <a:extLst>
              <a:ext uri="{FF2B5EF4-FFF2-40B4-BE49-F238E27FC236}">
                <a16:creationId xmlns:a16="http://schemas.microsoft.com/office/drawing/2014/main" id="{405DEEF6-34FC-0549-AD07-220F6AEE1CB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623693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使用</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Autofit/>
          </a:bodyPr>
          <a:lstStyle/>
          <a:p>
            <a:pPr>
              <a:lnSpc>
                <a:spcPct val="150000"/>
              </a:lnSpc>
            </a:pPr>
            <a:r>
              <a:rPr lang="zh-CN" altLang="en-US" sz="2400" dirty="0">
                <a:latin typeface="Songti SC" panose="02010600040101010101" pitchFamily="2" charset="-122"/>
                <a:ea typeface="Songti SC" panose="02010600040101010101" pitchFamily="2" charset="-122"/>
              </a:rPr>
              <a:t>对镜像的操作：</a:t>
            </a:r>
            <a:endParaRPr lang="en-US" altLang="zh-CN" sz="24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images</a:t>
            </a:r>
            <a:r>
              <a:rPr lang="zh-CN" altLang="en-US" sz="2200" dirty="0">
                <a:latin typeface="Songti SC" panose="02010600040101010101" pitchFamily="2" charset="-122"/>
                <a:ea typeface="Songti SC" panose="02010600040101010101" pitchFamily="2" charset="-122"/>
              </a:rPr>
              <a:t> </a:t>
            </a:r>
            <a:r>
              <a:rPr lang="en-US" altLang="zh-CN" sz="2200" dirty="0">
                <a:latin typeface="Songti SC" panose="02010600040101010101" pitchFamily="2" charset="-122"/>
                <a:ea typeface="Songti SC" panose="02010600040101010101" pitchFamily="2" charset="-122"/>
              </a:rPr>
              <a:t>	——</a:t>
            </a:r>
            <a:r>
              <a:rPr lang="zh-CN" altLang="en-US" sz="2200" dirty="0">
                <a:latin typeface="Songti SC" panose="02010600040101010101" pitchFamily="2" charset="-122"/>
                <a:ea typeface="Songti SC" panose="02010600040101010101" pitchFamily="2" charset="-122"/>
              </a:rPr>
              <a:t> 查看本机上所有的镜像</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run</a:t>
            </a:r>
            <a:r>
              <a:rPr lang="zh-CN" altLang="en-US" sz="2200" dirty="0">
                <a:latin typeface="Songti SC" panose="02010600040101010101" pitchFamily="2" charset="-122"/>
                <a:ea typeface="Songti SC" panose="02010600040101010101" pitchFamily="2" charset="-122"/>
              </a:rPr>
              <a:t> </a:t>
            </a:r>
            <a:r>
              <a:rPr lang="en-US" altLang="zh-CN" sz="2200" dirty="0">
                <a:latin typeface="Songti SC" panose="02010600040101010101" pitchFamily="2" charset="-122"/>
                <a:ea typeface="Songti SC" panose="02010600040101010101" pitchFamily="2" charset="-122"/>
              </a:rPr>
              <a:t>	——</a:t>
            </a:r>
            <a:r>
              <a:rPr lang="zh-CN" altLang="en-US" sz="2200" dirty="0">
                <a:latin typeface="Songti SC" panose="02010600040101010101" pitchFamily="2" charset="-122"/>
                <a:ea typeface="Songti SC" panose="02010600040101010101" pitchFamily="2" charset="-122"/>
              </a:rPr>
              <a:t> 在镜像上创建一个容器，并执行其中的命令</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pull	——</a:t>
            </a:r>
            <a:r>
              <a:rPr lang="zh-CN" altLang="en-US" sz="2200" dirty="0">
                <a:latin typeface="Songti SC" panose="02010600040101010101" pitchFamily="2" charset="-122"/>
                <a:ea typeface="Songti SC" panose="02010600040101010101" pitchFamily="2" charset="-122"/>
              </a:rPr>
              <a:t> 从仓库里下载镜像</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rm</a:t>
            </a:r>
            <a:r>
              <a:rPr lang="zh-CN" altLang="en-US" sz="2200" dirty="0">
                <a:latin typeface="Songti SC" panose="02010600040101010101" pitchFamily="2" charset="-122"/>
                <a:ea typeface="Songti SC" panose="02010600040101010101" pitchFamily="2" charset="-122"/>
              </a:rPr>
              <a:t> </a:t>
            </a:r>
            <a:r>
              <a:rPr lang="en-US" altLang="zh-CN" sz="2200" dirty="0">
                <a:latin typeface="Songti SC" panose="02010600040101010101" pitchFamily="2" charset="-122"/>
                <a:ea typeface="Songti SC" panose="02010600040101010101" pitchFamily="2" charset="-122"/>
              </a:rPr>
              <a:t>image	——</a:t>
            </a:r>
            <a:r>
              <a:rPr lang="zh-CN" altLang="en-US" sz="2200" dirty="0">
                <a:latin typeface="Songti SC" panose="02010600040101010101" pitchFamily="2" charset="-122"/>
                <a:ea typeface="Songti SC" panose="02010600040101010101" pitchFamily="2" charset="-122"/>
              </a:rPr>
              <a:t> 删除镜像</a:t>
            </a:r>
            <a:endParaRPr lang="en-US" altLang="zh-CN" sz="2200" dirty="0">
              <a:latin typeface="Songti SC" panose="02010600040101010101" pitchFamily="2" charset="-122"/>
              <a:ea typeface="Songti SC" panose="02010600040101010101" pitchFamily="2" charset="-122"/>
            </a:endParaRPr>
          </a:p>
          <a:p>
            <a:pPr lvl="2">
              <a:lnSpc>
                <a:spcPct val="150000"/>
              </a:lnSpc>
            </a:pPr>
            <a:r>
              <a:rPr lang="en-US" altLang="zh-CN" sz="2000" dirty="0" err="1">
                <a:latin typeface="Songti SC" panose="02010600040101010101" pitchFamily="2" charset="-122"/>
                <a:ea typeface="Songti SC" panose="02010600040101010101" pitchFamily="2" charset="-122"/>
              </a:rPr>
              <a:t>rmi</a:t>
            </a:r>
            <a:r>
              <a:rPr lang="en-US" altLang="zh-CN" sz="2000" dirty="0">
                <a:latin typeface="Songti SC" panose="02010600040101010101" pitchFamily="2" charset="-122"/>
                <a:ea typeface="Songti SC" panose="02010600040101010101" pitchFamily="2" charset="-122"/>
              </a:rPr>
              <a:t>	——</a:t>
            </a:r>
            <a:r>
              <a:rPr lang="zh-CN" altLang="en-US" sz="2000" dirty="0">
                <a:latin typeface="Songti SC" panose="02010600040101010101" pitchFamily="2" charset="-122"/>
                <a:ea typeface="Songti SC" panose="02010600040101010101" pitchFamily="2" charset="-122"/>
              </a:rPr>
              <a:t> 删除镜像</a:t>
            </a:r>
            <a:endParaRPr lang="en-US" altLang="zh-CN" sz="20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tag	——</a:t>
            </a:r>
            <a:r>
              <a:rPr lang="zh-CN" altLang="en-US" sz="2200" dirty="0">
                <a:latin typeface="Songti SC" panose="02010600040101010101" pitchFamily="2" charset="-122"/>
                <a:ea typeface="Songti SC" panose="02010600040101010101" pitchFamily="2" charset="-122"/>
              </a:rPr>
              <a:t> 给镜像打上标签</a:t>
            </a:r>
            <a:endParaRPr lang="en-US" altLang="zh-CN" sz="2200" dirty="0">
              <a:latin typeface="Songti SC" panose="02010600040101010101" pitchFamily="2" charset="-122"/>
              <a:ea typeface="Songti SC" panose="02010600040101010101" pitchFamily="2" charset="-122"/>
            </a:endParaRPr>
          </a:p>
          <a:p>
            <a:pPr lvl="1">
              <a:lnSpc>
                <a:spcPct val="150000"/>
              </a:lnSpc>
            </a:pPr>
            <a:endParaRPr lang="en-US" altLang="zh-CN" sz="2200" dirty="0">
              <a:latin typeface="Songti SC" panose="02010600040101010101" pitchFamily="2" charset="-122"/>
              <a:ea typeface="Songti SC" panose="02010600040101010101" pitchFamily="2" charset="-122"/>
            </a:endParaRPr>
          </a:p>
          <a:p>
            <a:pPr>
              <a:lnSpc>
                <a:spcPct val="150000"/>
              </a:lnSpc>
            </a:pPr>
            <a:endParaRPr lang="zh-CN" altLang="en-US" sz="2400"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27</a:t>
            </a:fld>
            <a:endParaRPr lang="zh-CN" altLang="en-US"/>
          </a:p>
        </p:txBody>
      </p:sp>
    </p:spTree>
    <p:extLst>
      <p:ext uri="{BB962C8B-B14F-4D97-AF65-F5344CB8AC3E}">
        <p14:creationId xmlns:p14="http://schemas.microsoft.com/office/powerpoint/2010/main" val="37889794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使用</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Autofit/>
          </a:bodyPr>
          <a:lstStyle/>
          <a:p>
            <a:pPr>
              <a:lnSpc>
                <a:spcPct val="150000"/>
              </a:lnSpc>
            </a:pPr>
            <a:r>
              <a:rPr lang="zh-CN" altLang="en-US" sz="2400" dirty="0">
                <a:latin typeface="Songti SC" panose="02010600040101010101" pitchFamily="2" charset="-122"/>
                <a:ea typeface="Songti SC" panose="02010600040101010101" pitchFamily="2" charset="-122"/>
              </a:rPr>
              <a:t>对容器进行的操作：</a:t>
            </a:r>
            <a:endParaRPr lang="en-US" altLang="zh-CN" sz="2400" dirty="0">
              <a:latin typeface="Songti SC" panose="02010600040101010101" pitchFamily="2" charset="-122"/>
              <a:ea typeface="Songti SC" panose="02010600040101010101" pitchFamily="2" charset="-122"/>
            </a:endParaRPr>
          </a:p>
          <a:p>
            <a:pPr lvl="1">
              <a:lnSpc>
                <a:spcPct val="150000"/>
              </a:lnSpc>
            </a:pPr>
            <a:r>
              <a:rPr lang="en-US" altLang="zh-CN" sz="2200" dirty="0" err="1">
                <a:latin typeface="Songti SC" panose="02010600040101010101" pitchFamily="2" charset="-122"/>
                <a:ea typeface="Songti SC" panose="02010600040101010101" pitchFamily="2" charset="-122"/>
              </a:rPr>
              <a:t>ps</a:t>
            </a:r>
            <a:r>
              <a:rPr lang="en-US" altLang="zh-CN" sz="2200" dirty="0">
                <a:latin typeface="Songti SC" panose="02010600040101010101" pitchFamily="2" charset="-122"/>
                <a:ea typeface="Songti SC" panose="02010600040101010101" pitchFamily="2" charset="-122"/>
              </a:rPr>
              <a:t>	——</a:t>
            </a:r>
            <a:r>
              <a:rPr lang="zh-CN" altLang="en-US" sz="2200" dirty="0">
                <a:latin typeface="Songti SC" panose="02010600040101010101" pitchFamily="2" charset="-122"/>
                <a:ea typeface="Songti SC" panose="02010600040101010101" pitchFamily="2" charset="-122"/>
              </a:rPr>
              <a:t> 显示所有正在运行的容器</a:t>
            </a:r>
            <a:endParaRPr lang="en-US" altLang="zh-CN" sz="2200" dirty="0">
              <a:latin typeface="Songti SC" panose="02010600040101010101" pitchFamily="2" charset="-122"/>
              <a:ea typeface="Songti SC" panose="02010600040101010101" pitchFamily="2" charset="-122"/>
            </a:endParaRPr>
          </a:p>
          <a:p>
            <a:pPr lvl="2">
              <a:lnSpc>
                <a:spcPct val="150000"/>
              </a:lnSpc>
            </a:pPr>
            <a:r>
              <a:rPr lang="en-US" altLang="zh-CN" sz="2000" dirty="0" err="1">
                <a:latin typeface="Songti SC" panose="02010600040101010101" pitchFamily="2" charset="-122"/>
                <a:ea typeface="Songti SC" panose="02010600040101010101" pitchFamily="2" charset="-122"/>
              </a:rPr>
              <a:t>ps</a:t>
            </a:r>
            <a:r>
              <a:rPr lang="zh-CN" altLang="en-US" sz="2000" dirty="0">
                <a:latin typeface="Songti SC" panose="02010600040101010101" pitchFamily="2" charset="-122"/>
                <a:ea typeface="Songti SC" panose="02010600040101010101" pitchFamily="2" charset="-122"/>
              </a:rPr>
              <a:t> </a:t>
            </a:r>
            <a:r>
              <a:rPr lang="en-US" altLang="zh-CN" sz="2000" dirty="0">
                <a:latin typeface="Songti SC" panose="02010600040101010101" pitchFamily="2" charset="-122"/>
                <a:ea typeface="Songti SC" panose="02010600040101010101" pitchFamily="2" charset="-122"/>
              </a:rPr>
              <a:t>-a	——</a:t>
            </a:r>
            <a:r>
              <a:rPr lang="zh-CN" altLang="en-US" sz="2000" dirty="0">
                <a:latin typeface="Songti SC" panose="02010600040101010101" pitchFamily="2" charset="-122"/>
                <a:ea typeface="Songti SC" panose="02010600040101010101" pitchFamily="2" charset="-122"/>
              </a:rPr>
              <a:t> 显示所有的容器（包括已停止的容器）</a:t>
            </a:r>
            <a:endParaRPr lang="en-US" altLang="zh-CN" sz="20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top	——</a:t>
            </a:r>
            <a:r>
              <a:rPr lang="zh-CN" altLang="en-US" sz="2200" dirty="0">
                <a:latin typeface="Songti SC" panose="02010600040101010101" pitchFamily="2" charset="-122"/>
                <a:ea typeface="Songti SC" panose="02010600040101010101" pitchFamily="2" charset="-122"/>
              </a:rPr>
              <a:t> 显示容器里的进程</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commit	——</a:t>
            </a:r>
            <a:r>
              <a:rPr lang="zh-CN" altLang="en-US" sz="2200" dirty="0">
                <a:latin typeface="Songti SC" panose="02010600040101010101" pitchFamily="2" charset="-122"/>
                <a:ea typeface="Songti SC" panose="02010600040101010101" pitchFamily="2" charset="-122"/>
              </a:rPr>
              <a:t> 从当前容器状态上创建镜像</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start	——</a:t>
            </a:r>
            <a:r>
              <a:rPr lang="zh-CN" altLang="en-US" sz="2200" dirty="0">
                <a:latin typeface="Songti SC" panose="02010600040101010101" pitchFamily="2" charset="-122"/>
                <a:ea typeface="Songti SC" panose="02010600040101010101" pitchFamily="2" charset="-122"/>
              </a:rPr>
              <a:t> 启动容器</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stop	——</a:t>
            </a:r>
            <a:r>
              <a:rPr lang="zh-CN" altLang="en-US" sz="2200" dirty="0">
                <a:latin typeface="Songti SC" panose="02010600040101010101" pitchFamily="2" charset="-122"/>
                <a:ea typeface="Songti SC" panose="02010600040101010101" pitchFamily="2" charset="-122"/>
              </a:rPr>
              <a:t> 停止容器</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pause	——</a:t>
            </a:r>
            <a:r>
              <a:rPr lang="zh-CN" altLang="en-US" sz="2200" dirty="0">
                <a:latin typeface="Songti SC" panose="02010600040101010101" pitchFamily="2" charset="-122"/>
                <a:ea typeface="Songti SC" panose="02010600040101010101" pitchFamily="2" charset="-122"/>
              </a:rPr>
              <a:t> 暂停容器</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rm	——</a:t>
            </a:r>
            <a:r>
              <a:rPr lang="zh-CN" altLang="en-US" sz="2200" dirty="0">
                <a:latin typeface="Songti SC" panose="02010600040101010101" pitchFamily="2" charset="-122"/>
                <a:ea typeface="Songti SC" panose="02010600040101010101" pitchFamily="2" charset="-122"/>
              </a:rPr>
              <a:t> 删除容器</a:t>
            </a:r>
            <a:endParaRPr lang="en-US" altLang="zh-CN" sz="2200" dirty="0">
              <a:latin typeface="Songti SC" panose="02010600040101010101" pitchFamily="2" charset="-122"/>
              <a:ea typeface="Songti SC" panose="02010600040101010101" pitchFamily="2" charset="-122"/>
            </a:endParaRPr>
          </a:p>
          <a:p>
            <a:pPr lvl="1">
              <a:lnSpc>
                <a:spcPct val="150000"/>
              </a:lnSpc>
            </a:pPr>
            <a:endParaRPr lang="zh-CN" altLang="en-US" sz="2200"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28</a:t>
            </a:fld>
            <a:endParaRPr lang="zh-CN" altLang="en-US"/>
          </a:p>
        </p:txBody>
      </p:sp>
    </p:spTree>
    <p:extLst>
      <p:ext uri="{BB962C8B-B14F-4D97-AF65-F5344CB8AC3E}">
        <p14:creationId xmlns:p14="http://schemas.microsoft.com/office/powerpoint/2010/main" val="15733240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使用</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Autofit/>
          </a:bodyPr>
          <a:lstStyle/>
          <a:p>
            <a:pPr>
              <a:lnSpc>
                <a:spcPct val="150000"/>
              </a:lnSpc>
            </a:pPr>
            <a:r>
              <a:rPr lang="zh-CN" altLang="en-US" sz="2400" dirty="0">
                <a:latin typeface="Songti SC" panose="02010600040101010101" pitchFamily="2" charset="-122"/>
                <a:ea typeface="Songti SC" panose="02010600040101010101" pitchFamily="2" charset="-122"/>
              </a:rPr>
              <a:t>对容器进行的操作：</a:t>
            </a:r>
            <a:endParaRPr lang="en-US" altLang="zh-CN" sz="24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start	——</a:t>
            </a:r>
            <a:r>
              <a:rPr lang="zh-CN" altLang="en-US" sz="2200" dirty="0">
                <a:latin typeface="Songti SC" panose="02010600040101010101" pitchFamily="2" charset="-122"/>
                <a:ea typeface="Songti SC" panose="02010600040101010101" pitchFamily="2" charset="-122"/>
              </a:rPr>
              <a:t> 启动容器</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stop	——</a:t>
            </a:r>
            <a:r>
              <a:rPr lang="zh-CN" altLang="en-US" sz="2200" dirty="0">
                <a:latin typeface="Songti SC" panose="02010600040101010101" pitchFamily="2" charset="-122"/>
                <a:ea typeface="Songti SC" panose="02010600040101010101" pitchFamily="2" charset="-122"/>
              </a:rPr>
              <a:t> 停止容器</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pause	——</a:t>
            </a:r>
            <a:r>
              <a:rPr lang="zh-CN" altLang="en-US" sz="2200" dirty="0">
                <a:latin typeface="Songti SC" panose="02010600040101010101" pitchFamily="2" charset="-122"/>
                <a:ea typeface="Songti SC" panose="02010600040101010101" pitchFamily="2" charset="-122"/>
              </a:rPr>
              <a:t> 暂停容器</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rm	——</a:t>
            </a:r>
            <a:r>
              <a:rPr lang="zh-CN" altLang="en-US" sz="2200" dirty="0">
                <a:latin typeface="Songti SC" panose="02010600040101010101" pitchFamily="2" charset="-122"/>
                <a:ea typeface="Songti SC" panose="02010600040101010101" pitchFamily="2" charset="-122"/>
              </a:rPr>
              <a:t> 删除容器</a:t>
            </a:r>
            <a:endParaRPr lang="en-US" altLang="zh-CN" sz="22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logs	——</a:t>
            </a:r>
            <a:r>
              <a:rPr lang="zh-CN" altLang="en-US" sz="2200" dirty="0">
                <a:latin typeface="Songti SC" panose="02010600040101010101" pitchFamily="2" charset="-122"/>
                <a:ea typeface="Songti SC" panose="02010600040101010101" pitchFamily="2" charset="-122"/>
              </a:rPr>
              <a:t> 查看容器日志</a:t>
            </a:r>
            <a:endParaRPr lang="en-US" altLang="zh-CN" sz="2200" dirty="0">
              <a:latin typeface="Songti SC" panose="02010600040101010101" pitchFamily="2" charset="-122"/>
              <a:ea typeface="Songti SC" panose="02010600040101010101" pitchFamily="2" charset="-122"/>
            </a:endParaRPr>
          </a:p>
          <a:p>
            <a:pPr lvl="1">
              <a:lnSpc>
                <a:spcPct val="150000"/>
              </a:lnSpc>
            </a:pPr>
            <a:endParaRPr lang="zh-CN" altLang="en-US" sz="2200"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29</a:t>
            </a:fld>
            <a:endParaRPr lang="zh-CN" altLang="en-US"/>
          </a:p>
        </p:txBody>
      </p:sp>
    </p:spTree>
    <p:extLst>
      <p:ext uri="{BB962C8B-B14F-4D97-AF65-F5344CB8AC3E}">
        <p14:creationId xmlns:p14="http://schemas.microsoft.com/office/powerpoint/2010/main" val="1748963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Docker</a:t>
            </a:r>
            <a:r>
              <a:rPr lang="zh-CN" altLang="en-US" dirty="0"/>
              <a:t> 介绍</a:t>
            </a:r>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01</a:t>
            </a:r>
            <a:endParaRPr lang="zh-CN" altLang="en-US" b="1" dirty="0">
              <a:solidFill>
                <a:schemeClr val="accent1"/>
              </a:solidFill>
              <a:latin typeface="Impact" panose="020B0806030902050204" pitchFamily="34" charset="0"/>
              <a:ea typeface="微软雅黑" panose="020B0503020204020204" pitchFamily="34" charset="-122"/>
            </a:endParaRPr>
          </a:p>
        </p:txBody>
      </p:sp>
      <p:sp>
        <p:nvSpPr>
          <p:cNvPr id="6" name="Text Placeholder 5">
            <a:extLst>
              <a:ext uri="{FF2B5EF4-FFF2-40B4-BE49-F238E27FC236}">
                <a16:creationId xmlns:a16="http://schemas.microsoft.com/office/drawing/2014/main" id="{405DEEF6-34FC-0549-AD07-220F6AEE1CB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335261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使用</a:t>
            </a:r>
            <a:endParaRPr lang="en-US" dirty="0"/>
          </a:p>
        </p:txBody>
      </p:sp>
      <p:pic>
        <p:nvPicPr>
          <p:cNvPr id="6" name="Content Placeholder 5">
            <a:extLst>
              <a:ext uri="{FF2B5EF4-FFF2-40B4-BE49-F238E27FC236}">
                <a16:creationId xmlns:a16="http://schemas.microsoft.com/office/drawing/2014/main" id="{04417941-E142-0545-85C0-92ADDEFA4B46}"/>
              </a:ext>
            </a:extLst>
          </p:cNvPr>
          <p:cNvPicPr>
            <a:picLocks noGrp="1" noChangeAspect="1"/>
          </p:cNvPicPr>
          <p:nvPr>
            <p:ph idx="1"/>
          </p:nvPr>
        </p:nvPicPr>
        <p:blipFill>
          <a:blip r:embed="rId3"/>
          <a:stretch>
            <a:fillRect/>
          </a:stretch>
        </p:blipFill>
        <p:spPr>
          <a:xfrm>
            <a:off x="2551906" y="1512887"/>
            <a:ext cx="7086600" cy="4241800"/>
          </a:xfrm>
          <a:prstGeom prst="rect">
            <a:avLst/>
          </a:prstGeom>
        </p:spPr>
      </p:pic>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30</a:t>
            </a:fld>
            <a:endParaRPr lang="zh-CN" altLang="en-US"/>
          </a:p>
        </p:txBody>
      </p:sp>
    </p:spTree>
    <p:extLst>
      <p:ext uri="{BB962C8B-B14F-4D97-AF65-F5344CB8AC3E}">
        <p14:creationId xmlns:p14="http://schemas.microsoft.com/office/powerpoint/2010/main" val="1878392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使用 </a:t>
            </a:r>
            <a:r>
              <a:rPr lang="en-US" altLang="zh-CN" dirty="0"/>
              <a:t>-</a:t>
            </a:r>
            <a:r>
              <a:rPr lang="zh-CN" altLang="en-US" dirty="0"/>
              <a:t> </a:t>
            </a:r>
            <a:r>
              <a:rPr lang="en-US" altLang="zh-CN" dirty="0" err="1"/>
              <a:t>Dockerfile</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Autofit/>
          </a:bodyPr>
          <a:lstStyle/>
          <a:p>
            <a:pPr>
              <a:lnSpc>
                <a:spcPct val="150000"/>
              </a:lnSpc>
            </a:pPr>
            <a:r>
              <a:rPr lang="en-US" altLang="zh-CN" sz="2400" dirty="0" err="1">
                <a:latin typeface="Songti SC" panose="02010600040101010101" pitchFamily="2" charset="-122"/>
                <a:ea typeface="Songti SC" panose="02010600040101010101" pitchFamily="2" charset="-122"/>
              </a:rPr>
              <a:t>Dockerfile</a:t>
            </a:r>
            <a:r>
              <a:rPr lang="zh-CN" altLang="en-US" sz="2400" dirty="0">
                <a:latin typeface="Songti SC" panose="02010600040101010101" pitchFamily="2" charset="-122"/>
                <a:ea typeface="Songti SC" panose="02010600040101010101" pitchFamily="2" charset="-122"/>
              </a:rPr>
              <a:t>是由一系列命令和参数构成的脚本，这些命令应用于基础镜像并最终创建一个新的镜像。它们简化了从头到尾的流程并极大的简化了部署工作。</a:t>
            </a:r>
            <a:r>
              <a:rPr lang="en-US" altLang="zh-CN" sz="2400" dirty="0" err="1">
                <a:latin typeface="Songti SC" panose="02010600040101010101" pitchFamily="2" charset="-122"/>
                <a:ea typeface="Songti SC" panose="02010600040101010101" pitchFamily="2" charset="-122"/>
              </a:rPr>
              <a:t>Dockerfile</a:t>
            </a:r>
            <a:r>
              <a:rPr lang="zh-CN" altLang="en-US" sz="2400" dirty="0">
                <a:latin typeface="Songti SC" panose="02010600040101010101" pitchFamily="2" charset="-122"/>
                <a:ea typeface="Songti SC" panose="02010600040101010101" pitchFamily="2" charset="-122"/>
              </a:rPr>
              <a:t>从</a:t>
            </a:r>
            <a:r>
              <a:rPr lang="en-US" altLang="zh-CN" sz="2400" dirty="0">
                <a:latin typeface="Songti SC" panose="02010600040101010101" pitchFamily="2" charset="-122"/>
                <a:ea typeface="Songti SC" panose="02010600040101010101" pitchFamily="2" charset="-122"/>
              </a:rPr>
              <a:t>FROM</a:t>
            </a:r>
            <a:r>
              <a:rPr lang="zh-CN" altLang="en-US" sz="2400" dirty="0">
                <a:latin typeface="Songti SC" panose="02010600040101010101" pitchFamily="2" charset="-122"/>
                <a:ea typeface="Songti SC" panose="02010600040101010101" pitchFamily="2" charset="-122"/>
              </a:rPr>
              <a:t>命令开始，紧接着跟随者各种方法，命令和参数。其产出为一个新的可以用于创建容器的镜像。</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31</a:t>
            </a:fld>
            <a:endParaRPr lang="zh-CN" altLang="en-US"/>
          </a:p>
        </p:txBody>
      </p:sp>
    </p:spTree>
    <p:extLst>
      <p:ext uri="{BB962C8B-B14F-4D97-AF65-F5344CB8AC3E}">
        <p14:creationId xmlns:p14="http://schemas.microsoft.com/office/powerpoint/2010/main" val="22010843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使用 </a:t>
            </a:r>
            <a:r>
              <a:rPr lang="en-US" altLang="zh-CN" dirty="0"/>
              <a:t>-</a:t>
            </a:r>
            <a:r>
              <a:rPr lang="zh-CN" altLang="en-US" dirty="0"/>
              <a:t> </a:t>
            </a:r>
            <a:r>
              <a:rPr lang="en-US" altLang="zh-CN" dirty="0" err="1"/>
              <a:t>Dockerfile</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a:xfrm>
            <a:off x="669924" y="1123950"/>
            <a:ext cx="5686631" cy="5019675"/>
          </a:xfrm>
        </p:spPr>
        <p:txBody>
          <a:bodyPr>
            <a:noAutofit/>
          </a:bodyPr>
          <a:lstStyle/>
          <a:p>
            <a:pPr>
              <a:lnSpc>
                <a:spcPct val="150000"/>
              </a:lnSpc>
            </a:pPr>
            <a:r>
              <a:rPr lang="en-US" altLang="zh-CN" sz="2400" dirty="0" err="1">
                <a:latin typeface="Songti SC" panose="02010600040101010101" pitchFamily="2" charset="-122"/>
                <a:ea typeface="Songti SC" panose="02010600040101010101" pitchFamily="2" charset="-122"/>
              </a:rPr>
              <a:t>Dockerfile</a:t>
            </a:r>
            <a:r>
              <a:rPr lang="zh-CN" altLang="en-US" sz="2400" dirty="0">
                <a:latin typeface="Songti SC" panose="02010600040101010101" pitchFamily="2" charset="-122"/>
                <a:ea typeface="Songti SC" panose="02010600040101010101" pitchFamily="2" charset="-122"/>
              </a:rPr>
              <a:t>有十几条命令可用于构建镜像</a:t>
            </a:r>
            <a:endParaRPr lang="en-US" altLang="zh-CN" sz="24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ADD</a:t>
            </a:r>
          </a:p>
          <a:p>
            <a:pPr lvl="1">
              <a:lnSpc>
                <a:spcPct val="150000"/>
              </a:lnSpc>
            </a:pPr>
            <a:r>
              <a:rPr lang="en-US" altLang="zh-CN" sz="2200" dirty="0">
                <a:latin typeface="Songti SC" panose="02010600040101010101" pitchFamily="2" charset="-122"/>
                <a:ea typeface="Songti SC" panose="02010600040101010101" pitchFamily="2" charset="-122"/>
              </a:rPr>
              <a:t>CMD</a:t>
            </a:r>
          </a:p>
          <a:p>
            <a:pPr lvl="1">
              <a:lnSpc>
                <a:spcPct val="150000"/>
              </a:lnSpc>
            </a:pPr>
            <a:r>
              <a:rPr lang="en-US" altLang="zh-CN" sz="2200" dirty="0">
                <a:latin typeface="Songti SC" panose="02010600040101010101" pitchFamily="2" charset="-122"/>
                <a:ea typeface="Songti SC" panose="02010600040101010101" pitchFamily="2" charset="-122"/>
              </a:rPr>
              <a:t>ENTRYPOINT</a:t>
            </a:r>
          </a:p>
          <a:p>
            <a:pPr lvl="1">
              <a:lnSpc>
                <a:spcPct val="150000"/>
              </a:lnSpc>
            </a:pPr>
            <a:r>
              <a:rPr lang="en-US" altLang="zh-CN" sz="2200" dirty="0">
                <a:latin typeface="Songti SC" panose="02010600040101010101" pitchFamily="2" charset="-122"/>
                <a:ea typeface="Songti SC" panose="02010600040101010101" pitchFamily="2" charset="-122"/>
              </a:rPr>
              <a:t>ENV</a:t>
            </a:r>
          </a:p>
          <a:p>
            <a:pPr lvl="1">
              <a:lnSpc>
                <a:spcPct val="150000"/>
              </a:lnSpc>
            </a:pPr>
            <a:r>
              <a:rPr lang="en-US" altLang="zh-CN" sz="2200" dirty="0">
                <a:latin typeface="Songti SC" panose="02010600040101010101" pitchFamily="2" charset="-122"/>
                <a:ea typeface="Songti SC" panose="02010600040101010101" pitchFamily="2" charset="-122"/>
              </a:rPr>
              <a:t>EXPOSE</a:t>
            </a:r>
          </a:p>
          <a:p>
            <a:pPr lvl="1">
              <a:lnSpc>
                <a:spcPct val="150000"/>
              </a:lnSpc>
            </a:pPr>
            <a:r>
              <a:rPr lang="en-US" altLang="zh-CN" sz="2200" dirty="0">
                <a:latin typeface="Songti SC" panose="02010600040101010101" pitchFamily="2" charset="-122"/>
                <a:ea typeface="Songti SC" panose="02010600040101010101" pitchFamily="2" charset="-122"/>
              </a:rPr>
              <a:t>FROM</a:t>
            </a:r>
          </a:p>
          <a:p>
            <a:pPr lvl="1">
              <a:lnSpc>
                <a:spcPct val="150000"/>
              </a:lnSpc>
            </a:pPr>
            <a:r>
              <a:rPr lang="en-US" altLang="zh-CN" sz="2200" dirty="0">
                <a:latin typeface="Songti SC" panose="02010600040101010101" pitchFamily="2" charset="-122"/>
                <a:ea typeface="Songti SC" panose="02010600040101010101" pitchFamily="2" charset="-122"/>
              </a:rPr>
              <a:t>MAINTAINER</a:t>
            </a:r>
            <a:endParaRPr lang="zh-CN" altLang="en-US" sz="2200"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32</a:t>
            </a:fld>
            <a:endParaRPr lang="zh-CN" altLang="en-US"/>
          </a:p>
        </p:txBody>
      </p:sp>
      <p:sp>
        <p:nvSpPr>
          <p:cNvPr id="6" name="Content Placeholder 2">
            <a:extLst>
              <a:ext uri="{FF2B5EF4-FFF2-40B4-BE49-F238E27FC236}">
                <a16:creationId xmlns:a16="http://schemas.microsoft.com/office/drawing/2014/main" id="{4E76230E-596E-8248-8756-B2E2E821BE4D}"/>
              </a:ext>
            </a:extLst>
          </p:cNvPr>
          <p:cNvSpPr txBox="1">
            <a:spLocks/>
          </p:cNvSpPr>
          <p:nvPr/>
        </p:nvSpPr>
        <p:spPr>
          <a:xfrm>
            <a:off x="6356555" y="1123950"/>
            <a:ext cx="6020928" cy="5019675"/>
          </a:xfrm>
          <a:prstGeom prst="rect">
            <a:avLst/>
          </a:prstGeom>
        </p:spPr>
        <p:txBody>
          <a:bodyPr vert="horz" lIns="91440" tIns="45720" rIns="91440" bIns="45720" rtlCol="0">
            <a:noAutofit/>
          </a:bodyPr>
          <a:lst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endParaRPr lang="en-US" altLang="zh-CN" sz="2400" dirty="0">
              <a:latin typeface="Songti SC" panose="02010600040101010101" pitchFamily="2" charset="-122"/>
              <a:ea typeface="Songti SC" panose="02010600040101010101" pitchFamily="2" charset="-122"/>
            </a:endParaRPr>
          </a:p>
          <a:p>
            <a:pPr lvl="1">
              <a:lnSpc>
                <a:spcPct val="150000"/>
              </a:lnSpc>
            </a:pPr>
            <a:r>
              <a:rPr lang="en-US" altLang="zh-CN" sz="2200" dirty="0">
                <a:latin typeface="Songti SC" panose="02010600040101010101" pitchFamily="2" charset="-122"/>
                <a:ea typeface="Songti SC" panose="02010600040101010101" pitchFamily="2" charset="-122"/>
              </a:rPr>
              <a:t>RUN</a:t>
            </a:r>
          </a:p>
          <a:p>
            <a:pPr lvl="1">
              <a:lnSpc>
                <a:spcPct val="150000"/>
              </a:lnSpc>
            </a:pPr>
            <a:r>
              <a:rPr lang="en-US" altLang="zh-CN" sz="2200" dirty="0">
                <a:latin typeface="Songti SC" panose="02010600040101010101" pitchFamily="2" charset="-122"/>
                <a:ea typeface="Songti SC" panose="02010600040101010101" pitchFamily="2" charset="-122"/>
              </a:rPr>
              <a:t>USER</a:t>
            </a:r>
          </a:p>
          <a:p>
            <a:pPr lvl="1">
              <a:lnSpc>
                <a:spcPct val="150000"/>
              </a:lnSpc>
            </a:pPr>
            <a:r>
              <a:rPr lang="en-US" altLang="zh-CN" sz="2200" dirty="0">
                <a:latin typeface="Songti SC" panose="02010600040101010101" pitchFamily="2" charset="-122"/>
                <a:ea typeface="Songti SC" panose="02010600040101010101" pitchFamily="2" charset="-122"/>
              </a:rPr>
              <a:t>VOLUME</a:t>
            </a:r>
          </a:p>
          <a:p>
            <a:pPr lvl="1">
              <a:lnSpc>
                <a:spcPct val="150000"/>
              </a:lnSpc>
            </a:pPr>
            <a:r>
              <a:rPr lang="en-US" altLang="zh-CN" sz="2200" dirty="0">
                <a:latin typeface="Songti SC" panose="02010600040101010101" pitchFamily="2" charset="-122"/>
                <a:ea typeface="Songti SC" panose="02010600040101010101" pitchFamily="2" charset="-122"/>
              </a:rPr>
              <a:t>WORKDIR</a:t>
            </a:r>
          </a:p>
        </p:txBody>
      </p:sp>
    </p:spTree>
    <p:extLst>
      <p:ext uri="{BB962C8B-B14F-4D97-AF65-F5344CB8AC3E}">
        <p14:creationId xmlns:p14="http://schemas.microsoft.com/office/powerpoint/2010/main" val="24562998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使用 </a:t>
            </a:r>
            <a:r>
              <a:rPr lang="en-US" altLang="zh-CN" dirty="0"/>
              <a:t>-</a:t>
            </a:r>
            <a:r>
              <a:rPr lang="zh-CN" altLang="en-US" dirty="0"/>
              <a:t> </a:t>
            </a:r>
            <a:r>
              <a:rPr lang="en-US" altLang="zh-CN" dirty="0" err="1"/>
              <a:t>Dockerfile</a:t>
            </a:r>
            <a:endParaRPr lang="en-US" dirty="0"/>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33</a:t>
            </a:fld>
            <a:endParaRPr lang="zh-CN" altLang="en-US"/>
          </a:p>
        </p:txBody>
      </p:sp>
      <p:sp>
        <p:nvSpPr>
          <p:cNvPr id="6" name="Text Placeholder 3">
            <a:extLst>
              <a:ext uri="{FF2B5EF4-FFF2-40B4-BE49-F238E27FC236}">
                <a16:creationId xmlns:a16="http://schemas.microsoft.com/office/drawing/2014/main" id="{2271CD3C-A6C8-2E4D-A36E-7378E16CA435}"/>
              </a:ext>
            </a:extLst>
          </p:cNvPr>
          <p:cNvSpPr>
            <a:spLocks noGrp="1"/>
          </p:cNvSpPr>
          <p:nvPr>
            <p:ph idx="1"/>
          </p:nvPr>
        </p:nvSpPr>
        <p:spPr/>
        <p:txBody>
          <a:bodyPr>
            <a:normAutofit/>
          </a:bodyPr>
          <a:lstStyle/>
          <a:p>
            <a:r>
              <a:rPr lang="de-CH" sz="3200" dirty="0"/>
              <a:t>Dockerfile:</a:t>
            </a:r>
            <a:endParaRPr lang="en-US" sz="3200" dirty="0"/>
          </a:p>
          <a:p>
            <a:pPr lvl="1"/>
            <a:r>
              <a:rPr lang="de-CH" sz="2800" dirty="0">
                <a:latin typeface="Courier New" panose="02070309020205020404" pitchFamily="49" charset="0"/>
                <a:cs typeface="Courier New" panose="02070309020205020404" pitchFamily="49" charset="0"/>
              </a:rPr>
              <a:t>FROM ubuntu</a:t>
            </a:r>
            <a:br>
              <a:rPr lang="de-CH" sz="2800" dirty="0">
                <a:latin typeface="Courier New" panose="02070309020205020404" pitchFamily="49" charset="0"/>
                <a:cs typeface="Courier New" panose="02070309020205020404" pitchFamily="49" charset="0"/>
              </a:rPr>
            </a:br>
            <a:r>
              <a:rPr lang="en-US" sz="2800" dirty="0">
                <a:latin typeface="Courier New" panose="02070309020205020404" pitchFamily="49" charset="0"/>
                <a:cs typeface="Courier New" panose="02070309020205020404" pitchFamily="49" charset="0"/>
              </a:rPr>
              <a:t>ENV DOCK_MESSAGE Hello My World</a:t>
            </a:r>
            <a:br>
              <a:rPr lang="en-US" sz="2800" dirty="0">
                <a:latin typeface="Courier New" panose="02070309020205020404" pitchFamily="49" charset="0"/>
                <a:cs typeface="Courier New" panose="02070309020205020404" pitchFamily="49" charset="0"/>
              </a:rPr>
            </a:br>
            <a:r>
              <a:rPr lang="en-US" sz="2800" dirty="0">
                <a:latin typeface="Courier New" panose="02070309020205020404" pitchFamily="49" charset="0"/>
                <a:cs typeface="Courier New" panose="02070309020205020404" pitchFamily="49" charset="0"/>
              </a:rPr>
              <a:t>ADD </a:t>
            </a:r>
            <a:r>
              <a:rPr lang="en-US" sz="2800" dirty="0" err="1">
                <a:latin typeface="Courier New" panose="02070309020205020404" pitchFamily="49" charset="0"/>
                <a:cs typeface="Courier New" panose="02070309020205020404" pitchFamily="49" charset="0"/>
              </a:rPr>
              <a:t>dir</a:t>
            </a:r>
            <a:r>
              <a:rPr lang="en-US" sz="2800" dirty="0">
                <a:latin typeface="Courier New" panose="02070309020205020404" pitchFamily="49" charset="0"/>
                <a:cs typeface="Courier New" panose="02070309020205020404" pitchFamily="49" charset="0"/>
              </a:rPr>
              <a:t> /files</a:t>
            </a:r>
            <a:br>
              <a:rPr lang="en-US" sz="2800" dirty="0">
                <a:latin typeface="Courier New" panose="02070309020205020404" pitchFamily="49" charset="0"/>
                <a:cs typeface="Courier New" panose="02070309020205020404" pitchFamily="49" charset="0"/>
              </a:rPr>
            </a:br>
            <a:r>
              <a:rPr lang="en-US" sz="2800" dirty="0">
                <a:latin typeface="Courier New" panose="02070309020205020404" pitchFamily="49" charset="0"/>
                <a:cs typeface="Courier New" panose="02070309020205020404" pitchFamily="49" charset="0"/>
              </a:rPr>
              <a:t>CMD ["bash", "</a:t>
            </a:r>
            <a:r>
              <a:rPr lang="en-US" sz="2800" dirty="0" err="1">
                <a:latin typeface="Courier New" panose="02070309020205020404" pitchFamily="49" charset="0"/>
                <a:cs typeface="Courier New" panose="02070309020205020404" pitchFamily="49" charset="0"/>
              </a:rPr>
              <a:t>someScript</a:t>
            </a:r>
            <a:r>
              <a:rPr lang="en-US" sz="2800" dirty="0">
                <a:latin typeface="Courier New" panose="02070309020205020404" pitchFamily="49" charset="0"/>
                <a:cs typeface="Courier New" panose="02070309020205020404" pitchFamily="49" charset="0"/>
              </a:rPr>
              <a:t>"]</a:t>
            </a:r>
          </a:p>
          <a:p>
            <a:r>
              <a:rPr lang="de-CH" sz="3200" dirty="0">
                <a:latin typeface="Courier New" panose="02070309020205020404" pitchFamily="49" charset="0"/>
                <a:cs typeface="Courier New" panose="02070309020205020404" pitchFamily="49" charset="0"/>
              </a:rPr>
              <a:t>docker build [DockerFileDir]</a:t>
            </a:r>
          </a:p>
          <a:p>
            <a:r>
              <a:rPr lang="de-CH" sz="3200" dirty="0">
                <a:latin typeface="Courier New" panose="02070309020205020404" pitchFamily="49" charset="0"/>
                <a:cs typeface="Courier New" panose="02070309020205020404" pitchFamily="49" charset="0"/>
              </a:rPr>
              <a:t>docker inspect [imageId]</a:t>
            </a:r>
            <a:endParaRPr lang="en-US" sz="32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479405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使用 </a:t>
            </a:r>
            <a:r>
              <a:rPr lang="en-US" altLang="zh-CN" dirty="0"/>
              <a:t>-</a:t>
            </a:r>
            <a:r>
              <a:rPr lang="zh-CN" altLang="en-US" dirty="0"/>
              <a:t> </a:t>
            </a:r>
            <a:r>
              <a:rPr lang="en-US" altLang="zh-CN" dirty="0"/>
              <a:t>compose</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Autofit/>
          </a:bodyPr>
          <a:lstStyle/>
          <a:p>
            <a:pPr>
              <a:lnSpc>
                <a:spcPct val="150000"/>
              </a:lnSpc>
            </a:pPr>
            <a:r>
              <a:rPr lang="en-US" altLang="zh-CN" sz="2400" dirty="0">
                <a:latin typeface="Songti SC" panose="02010600040101010101" pitchFamily="2" charset="-122"/>
                <a:ea typeface="Songti SC" panose="02010600040101010101" pitchFamily="2" charset="-122"/>
              </a:rPr>
              <a:t>Compose </a:t>
            </a:r>
            <a:r>
              <a:rPr lang="zh-CN" altLang="en-US" sz="2400" dirty="0">
                <a:latin typeface="Songti SC" panose="02010600040101010101" pitchFamily="2" charset="-122"/>
                <a:ea typeface="Songti SC" panose="02010600040101010101" pitchFamily="2" charset="-122"/>
              </a:rPr>
              <a:t>是 </a:t>
            </a:r>
            <a:r>
              <a:rPr lang="en-US" altLang="zh-CN" sz="2400" dirty="0">
                <a:latin typeface="Songti SC" panose="02010600040101010101" pitchFamily="2" charset="-122"/>
                <a:ea typeface="Songti SC" panose="02010600040101010101" pitchFamily="2" charset="-122"/>
              </a:rPr>
              <a:t>Docker </a:t>
            </a:r>
            <a:r>
              <a:rPr lang="zh-CN" altLang="en-US" sz="2400" dirty="0">
                <a:latin typeface="Songti SC" panose="02010600040101010101" pitchFamily="2" charset="-122"/>
                <a:ea typeface="Songti SC" panose="02010600040101010101" pitchFamily="2" charset="-122"/>
              </a:rPr>
              <a:t>容器进行编排的工具，定义和运行多容器的应用，可以一条命令启动多个容器，使用</a:t>
            </a:r>
            <a:r>
              <a:rPr lang="en-US" altLang="zh-CN" sz="2400" dirty="0">
                <a:latin typeface="Songti SC" panose="02010600040101010101" pitchFamily="2" charset="-122"/>
                <a:ea typeface="Songti SC" panose="02010600040101010101" pitchFamily="2" charset="-122"/>
              </a:rPr>
              <a:t>Docker Compose</a:t>
            </a:r>
            <a:r>
              <a:rPr lang="zh-CN" altLang="en-US" sz="2400" dirty="0">
                <a:latin typeface="Songti SC" panose="02010600040101010101" pitchFamily="2" charset="-122"/>
                <a:ea typeface="Songti SC" panose="02010600040101010101" pitchFamily="2" charset="-122"/>
              </a:rPr>
              <a:t>不再需要使用</a:t>
            </a:r>
            <a:r>
              <a:rPr lang="en-US" altLang="zh-CN" sz="2400" dirty="0">
                <a:latin typeface="Songti SC" panose="02010600040101010101" pitchFamily="2" charset="-122"/>
                <a:ea typeface="Songti SC" panose="02010600040101010101" pitchFamily="2" charset="-122"/>
              </a:rPr>
              <a:t>shell</a:t>
            </a:r>
            <a:r>
              <a:rPr lang="zh-CN" altLang="en-US" sz="2400" dirty="0">
                <a:latin typeface="Songti SC" panose="02010600040101010101" pitchFamily="2" charset="-122"/>
                <a:ea typeface="Songti SC" panose="02010600040101010101" pitchFamily="2" charset="-122"/>
              </a:rPr>
              <a:t>脚本来启动容器。 </a:t>
            </a:r>
          </a:p>
          <a:p>
            <a:pPr>
              <a:lnSpc>
                <a:spcPct val="150000"/>
              </a:lnSpc>
            </a:pPr>
            <a:endParaRPr lang="zh-CN" altLang="en-US" sz="2400" dirty="0">
              <a:latin typeface="Songti SC" panose="02010600040101010101" pitchFamily="2" charset="-122"/>
              <a:ea typeface="Songti SC" panose="02010600040101010101" pitchFamily="2" charset="-122"/>
            </a:endParaRPr>
          </a:p>
          <a:p>
            <a:pPr>
              <a:lnSpc>
                <a:spcPct val="150000"/>
              </a:lnSpc>
            </a:pPr>
            <a:r>
              <a:rPr lang="en-US" altLang="zh-CN" sz="2400" dirty="0">
                <a:latin typeface="Songti SC" panose="02010600040101010101" pitchFamily="2" charset="-122"/>
                <a:ea typeface="Songti SC" panose="02010600040101010101" pitchFamily="2" charset="-122"/>
              </a:rPr>
              <a:t>Compose </a:t>
            </a:r>
            <a:r>
              <a:rPr lang="zh-CN" altLang="en-US" sz="2400" dirty="0">
                <a:latin typeface="Songti SC" panose="02010600040101010101" pitchFamily="2" charset="-122"/>
                <a:ea typeface="Songti SC" panose="02010600040101010101" pitchFamily="2" charset="-122"/>
              </a:rPr>
              <a:t>通过一个配置文件来管理多个</a:t>
            </a:r>
            <a:r>
              <a:rPr lang="en-US" altLang="zh-CN" sz="2400" dirty="0">
                <a:latin typeface="Songti SC" panose="02010600040101010101" pitchFamily="2" charset="-122"/>
                <a:ea typeface="Songti SC" panose="02010600040101010101" pitchFamily="2" charset="-122"/>
              </a:rPr>
              <a:t>Docker</a:t>
            </a:r>
            <a:r>
              <a:rPr lang="zh-CN" altLang="en-US" sz="2400" dirty="0">
                <a:latin typeface="Songti SC" panose="02010600040101010101" pitchFamily="2" charset="-122"/>
                <a:ea typeface="Songti SC" panose="02010600040101010101" pitchFamily="2" charset="-122"/>
              </a:rPr>
              <a:t>容器，在配置文件中，所有的容器通过</a:t>
            </a:r>
            <a:r>
              <a:rPr lang="en-US" altLang="zh-CN" sz="2400" dirty="0">
                <a:latin typeface="Songti SC" panose="02010600040101010101" pitchFamily="2" charset="-122"/>
                <a:ea typeface="Songti SC" panose="02010600040101010101" pitchFamily="2" charset="-122"/>
              </a:rPr>
              <a:t>services</a:t>
            </a:r>
            <a:r>
              <a:rPr lang="zh-CN" altLang="en-US" sz="2400" dirty="0">
                <a:latin typeface="Songti SC" panose="02010600040101010101" pitchFamily="2" charset="-122"/>
                <a:ea typeface="Songti SC" panose="02010600040101010101" pitchFamily="2" charset="-122"/>
              </a:rPr>
              <a:t>来定义，然后使用</a:t>
            </a:r>
            <a:r>
              <a:rPr lang="en-US" altLang="zh-CN" sz="2400" dirty="0">
                <a:latin typeface="Songti SC" panose="02010600040101010101" pitchFamily="2" charset="-122"/>
                <a:ea typeface="Songti SC" panose="02010600040101010101" pitchFamily="2" charset="-122"/>
              </a:rPr>
              <a:t>docker-compose</a:t>
            </a:r>
            <a:r>
              <a:rPr lang="zh-CN" altLang="en-US" sz="2400" dirty="0">
                <a:latin typeface="Songti SC" panose="02010600040101010101" pitchFamily="2" charset="-122"/>
                <a:ea typeface="Songti SC" panose="02010600040101010101" pitchFamily="2" charset="-122"/>
              </a:rPr>
              <a:t>脚本来启动，停止和重启应用，和应用中的服务以及所有依赖服务的容器，非常适合组合使用多个容器进行开发的场景。</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34</a:t>
            </a:fld>
            <a:endParaRPr lang="zh-CN" altLang="en-US"/>
          </a:p>
        </p:txBody>
      </p:sp>
    </p:spTree>
    <p:extLst>
      <p:ext uri="{BB962C8B-B14F-4D97-AF65-F5344CB8AC3E}">
        <p14:creationId xmlns:p14="http://schemas.microsoft.com/office/powerpoint/2010/main" val="20349910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使用 </a:t>
            </a:r>
            <a:r>
              <a:rPr lang="en-US" altLang="zh-CN" dirty="0"/>
              <a:t>-</a:t>
            </a:r>
            <a:r>
              <a:rPr lang="zh-CN" altLang="en-US" dirty="0"/>
              <a:t> </a:t>
            </a:r>
            <a:r>
              <a:rPr lang="en-US" altLang="zh-CN" dirty="0"/>
              <a:t>compose</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Autofit/>
          </a:bodyPr>
          <a:lstStyle/>
          <a:p>
            <a:pPr>
              <a:lnSpc>
                <a:spcPct val="150000"/>
              </a:lnSpc>
            </a:pPr>
            <a:endParaRPr lang="zh-CN" altLang="en-US" sz="2400"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35</a:t>
            </a:fld>
            <a:endParaRPr lang="zh-CN" altLang="en-US"/>
          </a:p>
        </p:txBody>
      </p:sp>
    </p:spTree>
    <p:extLst>
      <p:ext uri="{BB962C8B-B14F-4D97-AF65-F5344CB8AC3E}">
        <p14:creationId xmlns:p14="http://schemas.microsoft.com/office/powerpoint/2010/main" val="8756721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sz="4800" b="0" dirty="0"/>
              <a:t>谢谢大家</a:t>
            </a:r>
          </a:p>
        </p:txBody>
      </p:sp>
      <p:sp>
        <p:nvSpPr>
          <p:cNvPr id="3" name="文本占位符 2"/>
          <p:cNvSpPr>
            <a:spLocks noGrp="1"/>
          </p:cNvSpPr>
          <p:nvPr>
            <p:ph type="body" sz="quarter" idx="17"/>
          </p:nvPr>
        </p:nvSpPr>
        <p:spPr/>
        <p:txBody>
          <a:bodyPr/>
          <a:lstStyle/>
          <a:p>
            <a:r>
              <a:rPr lang="en-US" altLang="zh-CN" dirty="0"/>
              <a:t>Docker</a:t>
            </a:r>
            <a:r>
              <a:rPr lang="zh-CN" altLang="en-US" dirty="0"/>
              <a:t> 介绍</a:t>
            </a:r>
            <a:endParaRPr lang="en-US" altLang="zh-CN" dirty="0"/>
          </a:p>
        </p:txBody>
      </p:sp>
      <p:sp>
        <p:nvSpPr>
          <p:cNvPr id="4" name="文本占位符 3"/>
          <p:cNvSpPr>
            <a:spLocks noGrp="1"/>
          </p:cNvSpPr>
          <p:nvPr>
            <p:ph type="body" sz="quarter" idx="18"/>
          </p:nvPr>
        </p:nvSpPr>
        <p:spPr/>
        <p:txBody>
          <a:bodyPr/>
          <a:lstStyle/>
          <a:p>
            <a:r>
              <a:rPr lang="en-US" altLang="zh-CN" dirty="0"/>
              <a:t>2019/05/24</a:t>
            </a:r>
            <a:r>
              <a:rPr lang="zh-CN" altLang="en-US" dirty="0"/>
              <a:t> 张鼎</a:t>
            </a:r>
          </a:p>
        </p:txBody>
      </p:sp>
      <p:cxnSp>
        <p:nvCxnSpPr>
          <p:cNvPr id="5" name="直接连接符 4">
            <a:extLst>
              <a:ext uri="{FF2B5EF4-FFF2-40B4-BE49-F238E27FC236}">
                <a16:creationId xmlns:a16="http://schemas.microsoft.com/office/drawing/2014/main" id="{0946A5F7-F537-4434-9DF0-6849E234EDA4}"/>
              </a:ext>
            </a:extLst>
          </p:cNvPr>
          <p:cNvCxnSpPr>
            <a:cxnSpLocks/>
          </p:cNvCxnSpPr>
          <p:nvPr/>
        </p:nvCxnSpPr>
        <p:spPr>
          <a:xfrm>
            <a:off x="6207126" y="2127252"/>
            <a:ext cx="5313362"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1F408655-7B16-4C36-8089-D73A62DE8A3B}"/>
              </a:ext>
            </a:extLst>
          </p:cNvPr>
          <p:cNvCxnSpPr>
            <a:cxnSpLocks/>
          </p:cNvCxnSpPr>
          <p:nvPr/>
        </p:nvCxnSpPr>
        <p:spPr>
          <a:xfrm>
            <a:off x="6207126" y="4112630"/>
            <a:ext cx="5313362"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7628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容器</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a:bodyPr>
          <a:lstStyle/>
          <a:p>
            <a:pPr marL="0" indent="0">
              <a:lnSpc>
                <a:spcPct val="150000"/>
              </a:lnSpc>
              <a:buNone/>
            </a:pPr>
            <a:r>
              <a:rPr lang="zh-CN" altLang="en-US" sz="2400" dirty="0">
                <a:latin typeface="Songti SC" panose="02010600040101010101" pitchFamily="2" charset="-122"/>
                <a:ea typeface="Songti SC" panose="02010600040101010101" pitchFamily="2" charset="-122"/>
              </a:rPr>
              <a:t>容器就是将软件打包成标准化单元，以用于开发、交付和部署。</a:t>
            </a: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容器镜像是轻量的、可执行的独立软件包 ，包含软件运行所需的所有内容：代码、运行时环境、系统工具、系统库和设置。</a:t>
            </a:r>
          </a:p>
          <a:p>
            <a:pPr>
              <a:lnSpc>
                <a:spcPct val="150000"/>
              </a:lnSpc>
            </a:pPr>
            <a:r>
              <a:rPr lang="zh-CN" altLang="en-US" sz="2400" dirty="0">
                <a:latin typeface="Songti SC" panose="02010600040101010101" pitchFamily="2" charset="-122"/>
                <a:ea typeface="Songti SC" panose="02010600040101010101" pitchFamily="2" charset="-122"/>
              </a:rPr>
              <a:t>容器化软件适用于基于</a:t>
            </a:r>
            <a:r>
              <a:rPr lang="en-US" sz="2400" dirty="0">
                <a:latin typeface="Songti SC" panose="02010600040101010101" pitchFamily="2" charset="-122"/>
                <a:ea typeface="Songti SC" panose="02010600040101010101" pitchFamily="2" charset="-122"/>
              </a:rPr>
              <a:t>Linux</a:t>
            </a:r>
            <a:r>
              <a:rPr lang="zh-CN" altLang="en-US" sz="2400" dirty="0">
                <a:latin typeface="Songti SC" panose="02010600040101010101" pitchFamily="2" charset="-122"/>
                <a:ea typeface="Songti SC" panose="02010600040101010101" pitchFamily="2" charset="-122"/>
              </a:rPr>
              <a:t>和</a:t>
            </a:r>
            <a:r>
              <a:rPr lang="en-US" sz="2400" dirty="0">
                <a:latin typeface="Songti SC" panose="02010600040101010101" pitchFamily="2" charset="-122"/>
                <a:ea typeface="Songti SC" panose="02010600040101010101" pitchFamily="2" charset="-122"/>
              </a:rPr>
              <a:t>Windows</a:t>
            </a:r>
            <a:r>
              <a:rPr lang="zh-CN" altLang="en-US" sz="2400" dirty="0">
                <a:latin typeface="Songti SC" panose="02010600040101010101" pitchFamily="2" charset="-122"/>
                <a:ea typeface="Songti SC" panose="02010600040101010101" pitchFamily="2" charset="-122"/>
              </a:rPr>
              <a:t>的应用，在任何环境中都能够始终如一地运行。</a:t>
            </a:r>
          </a:p>
          <a:p>
            <a:pPr>
              <a:lnSpc>
                <a:spcPct val="150000"/>
              </a:lnSpc>
            </a:pPr>
            <a:r>
              <a:rPr lang="zh-CN" altLang="en-US" sz="2400" dirty="0">
                <a:latin typeface="Songti SC" panose="02010600040101010101" pitchFamily="2" charset="-122"/>
                <a:ea typeface="Songti SC" panose="02010600040101010101" pitchFamily="2" charset="-122"/>
              </a:rPr>
              <a:t>容器赋予了软件独立性，使其免受外在环境差异（例如，开发和预演环境的差异）的影响，从而有助于减少团队间在相同基础设施上运行不同软件时的冲突。</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4</a:t>
            </a:fld>
            <a:endParaRPr lang="zh-CN" altLang="en-US"/>
          </a:p>
        </p:txBody>
      </p:sp>
    </p:spTree>
    <p:extLst>
      <p:ext uri="{BB962C8B-B14F-4D97-AF65-F5344CB8AC3E}">
        <p14:creationId xmlns:p14="http://schemas.microsoft.com/office/powerpoint/2010/main" val="3215252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zh-CN" altLang="en-US" dirty="0"/>
              <a:t>容器</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lstStyle/>
          <a:p>
            <a:pPr marL="0" indent="0">
              <a:lnSpc>
                <a:spcPct val="150000"/>
              </a:lnSpc>
              <a:buNone/>
            </a:pPr>
            <a:endParaRPr lang="zh-CN" altLang="en-US"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5</a:t>
            </a:fld>
            <a:endParaRPr lang="zh-CN" altLang="en-US"/>
          </a:p>
        </p:txBody>
      </p:sp>
      <p:pic>
        <p:nvPicPr>
          <p:cNvPr id="6" name="Picture 5">
            <a:extLst>
              <a:ext uri="{FF2B5EF4-FFF2-40B4-BE49-F238E27FC236}">
                <a16:creationId xmlns:a16="http://schemas.microsoft.com/office/drawing/2014/main" id="{78D3BF40-86F6-134E-BC9E-4FEDD703EEE9}"/>
              </a:ext>
            </a:extLst>
          </p:cNvPr>
          <p:cNvPicPr>
            <a:picLocks noChangeAspect="1"/>
          </p:cNvPicPr>
          <p:nvPr/>
        </p:nvPicPr>
        <p:blipFill>
          <a:blip r:embed="rId2"/>
          <a:stretch>
            <a:fillRect/>
          </a:stretch>
        </p:blipFill>
        <p:spPr>
          <a:xfrm>
            <a:off x="3270250" y="1123950"/>
            <a:ext cx="5651500" cy="4610100"/>
          </a:xfrm>
          <a:prstGeom prst="rect">
            <a:avLst/>
          </a:prstGeom>
        </p:spPr>
      </p:pic>
    </p:spTree>
    <p:extLst>
      <p:ext uri="{BB962C8B-B14F-4D97-AF65-F5344CB8AC3E}">
        <p14:creationId xmlns:p14="http://schemas.microsoft.com/office/powerpoint/2010/main" val="3163577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altLang="zh-CN" dirty="0"/>
              <a:t>Go</a:t>
            </a:r>
            <a:r>
              <a:rPr lang="zh-CN" altLang="en-US" dirty="0"/>
              <a:t>与</a:t>
            </a:r>
            <a:r>
              <a:rPr lang="en-US" altLang="zh-CN" dirty="0"/>
              <a:t>Docker</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a:bodyPr>
          <a:lstStyle/>
          <a:p>
            <a:pPr marL="0" indent="0">
              <a:lnSpc>
                <a:spcPct val="150000"/>
              </a:lnSpc>
              <a:buNone/>
            </a:pPr>
            <a:r>
              <a:rPr lang="en-US" altLang="zh-CN" sz="2400" dirty="0">
                <a:latin typeface="Songti SC" panose="02010600040101010101" pitchFamily="2" charset="-122"/>
                <a:ea typeface="Songti SC" panose="02010600040101010101" pitchFamily="2" charset="-122"/>
              </a:rPr>
              <a:t>Go</a:t>
            </a:r>
            <a:r>
              <a:rPr lang="zh-CN" altLang="en-US" sz="2400" dirty="0">
                <a:latin typeface="Songti SC" panose="02010600040101010101" pitchFamily="2" charset="-122"/>
                <a:ea typeface="Songti SC" panose="02010600040101010101" pitchFamily="2" charset="-122"/>
              </a:rPr>
              <a:t>语言相比其它语言的优势在于</a:t>
            </a:r>
            <a:br>
              <a:rPr lang="zh-CN" altLang="en-US" sz="2400" dirty="0">
                <a:latin typeface="Songti SC" panose="02010600040101010101" pitchFamily="2" charset="-122"/>
                <a:ea typeface="Songti SC" panose="02010600040101010101" pitchFamily="2" charset="-122"/>
              </a:rPr>
            </a:b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相对于</a:t>
            </a:r>
            <a:r>
              <a:rPr lang="en-US" altLang="zh-CN" sz="2400" dirty="0">
                <a:latin typeface="Songti SC" panose="02010600040101010101" pitchFamily="2" charset="-122"/>
                <a:ea typeface="Songti SC" panose="02010600040101010101" pitchFamily="2" charset="-122"/>
              </a:rPr>
              <a:t>C/C </a:t>
            </a:r>
            <a:r>
              <a:rPr lang="zh-CN" altLang="en-US" sz="2400" dirty="0">
                <a:latin typeface="Songti SC" panose="02010600040101010101" pitchFamily="2" charset="-122"/>
                <a:ea typeface="Songti SC" panose="02010600040101010101" pitchFamily="2" charset="-122"/>
              </a:rPr>
              <a:t>开发难度低，支持向前兼容，运维维护成本小</a:t>
            </a:r>
          </a:p>
          <a:p>
            <a:pPr>
              <a:lnSpc>
                <a:spcPct val="150000"/>
              </a:lnSpc>
            </a:pPr>
            <a:r>
              <a:rPr lang="zh-CN" altLang="en-US" sz="2400" dirty="0">
                <a:latin typeface="Songti SC" panose="02010600040101010101" pitchFamily="2" charset="-122"/>
                <a:ea typeface="Songti SC" panose="02010600040101010101" pitchFamily="2" charset="-122"/>
              </a:rPr>
              <a:t>相对于</a:t>
            </a:r>
            <a:r>
              <a:rPr lang="en-US" altLang="zh-CN" sz="2400" dirty="0">
                <a:latin typeface="Songti SC" panose="02010600040101010101" pitchFamily="2" charset="-122"/>
                <a:ea typeface="Songti SC" panose="02010600040101010101" pitchFamily="2" charset="-122"/>
              </a:rPr>
              <a:t>python</a:t>
            </a:r>
            <a:r>
              <a:rPr lang="zh-CN" altLang="en-US" sz="2400" dirty="0">
                <a:latin typeface="Songti SC" panose="02010600040101010101" pitchFamily="2" charset="-122"/>
                <a:ea typeface="Songti SC" panose="02010600040101010101" pitchFamily="2" charset="-122"/>
              </a:rPr>
              <a:t>，生成的是静态文件，有效的避免的低级错误，并且性能高一个等级</a:t>
            </a:r>
          </a:p>
          <a:p>
            <a:pPr>
              <a:lnSpc>
                <a:spcPct val="150000"/>
              </a:lnSpc>
            </a:pPr>
            <a:r>
              <a:rPr lang="zh-CN" altLang="en-US" sz="2400" dirty="0">
                <a:latin typeface="Songti SC" panose="02010600040101010101" pitchFamily="2" charset="-122"/>
                <a:ea typeface="Songti SC" panose="02010600040101010101" pitchFamily="2" charset="-122"/>
              </a:rPr>
              <a:t>并发性好，内存占用低</a:t>
            </a:r>
          </a:p>
          <a:p>
            <a:pPr>
              <a:lnSpc>
                <a:spcPct val="150000"/>
              </a:lnSpc>
            </a:pPr>
            <a:r>
              <a:rPr lang="zh-CN" altLang="en-US" sz="2400" dirty="0">
                <a:latin typeface="Songti SC" panose="02010600040101010101" pitchFamily="2" charset="-122"/>
                <a:ea typeface="Songti SC" panose="02010600040101010101" pitchFamily="2" charset="-122"/>
              </a:rPr>
              <a:t>部署简单，毕竟生成的静态文件，有</a:t>
            </a:r>
            <a:r>
              <a:rPr lang="en-US" altLang="zh-CN" sz="2400" dirty="0" err="1">
                <a:latin typeface="Songti SC" panose="02010600040101010101" pitchFamily="2" charset="-122"/>
                <a:ea typeface="Songti SC" panose="02010600040101010101" pitchFamily="2" charset="-122"/>
              </a:rPr>
              <a:t>glibc</a:t>
            </a:r>
            <a:r>
              <a:rPr lang="zh-CN" altLang="en-US" sz="2400" dirty="0">
                <a:latin typeface="Songti SC" panose="02010600040101010101" pitchFamily="2" charset="-122"/>
                <a:ea typeface="Songti SC" panose="02010600040101010101" pitchFamily="2" charset="-122"/>
              </a:rPr>
              <a:t>的地方就能运行</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6</a:t>
            </a:fld>
            <a:endParaRPr lang="zh-CN" altLang="en-US"/>
          </a:p>
        </p:txBody>
      </p:sp>
    </p:spTree>
    <p:extLst>
      <p:ext uri="{BB962C8B-B14F-4D97-AF65-F5344CB8AC3E}">
        <p14:creationId xmlns:p14="http://schemas.microsoft.com/office/powerpoint/2010/main" val="527100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dirty="0"/>
              <a:t>Docker</a:t>
            </a:r>
            <a:r>
              <a:rPr lang="zh-CN" altLang="en-US" dirty="0"/>
              <a:t>是什么</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a:bodyPr>
          <a:lstStyle/>
          <a:p>
            <a:pPr>
              <a:lnSpc>
                <a:spcPct val="150000"/>
              </a:lnSpc>
            </a:pPr>
            <a:r>
              <a:rPr lang="en-US" altLang="zh-CN" sz="2400" dirty="0">
                <a:latin typeface="Songti SC" panose="02010600040101010101" pitchFamily="2" charset="-122"/>
                <a:ea typeface="Songti SC" panose="02010600040101010101" pitchFamily="2" charset="-122"/>
              </a:rPr>
              <a:t>Docker</a:t>
            </a:r>
            <a:r>
              <a:rPr lang="zh-CN" altLang="en-US" sz="2400" dirty="0">
                <a:latin typeface="Songti SC" panose="02010600040101010101" pitchFamily="2" charset="-122"/>
                <a:ea typeface="Songti SC" panose="02010600040101010101" pitchFamily="2" charset="-122"/>
              </a:rPr>
              <a:t>是世界领先的软件容器平台。</a:t>
            </a:r>
          </a:p>
          <a:p>
            <a:pPr>
              <a:lnSpc>
                <a:spcPct val="150000"/>
              </a:lnSpc>
            </a:pPr>
            <a:r>
              <a:rPr lang="en-US" altLang="zh-CN" sz="2400" dirty="0">
                <a:latin typeface="Songti SC" panose="02010600040101010101" pitchFamily="2" charset="-122"/>
                <a:ea typeface="Songti SC" panose="02010600040101010101" pitchFamily="2" charset="-122"/>
              </a:rPr>
              <a:t>Docker</a:t>
            </a:r>
            <a:r>
              <a:rPr lang="zh-CN" altLang="en-US" sz="2400" dirty="0">
                <a:latin typeface="Songti SC" panose="02010600040101010101" pitchFamily="2" charset="-122"/>
                <a:ea typeface="Songti SC" panose="02010600040101010101" pitchFamily="2" charset="-122"/>
              </a:rPr>
              <a:t>使用</a:t>
            </a:r>
            <a:r>
              <a:rPr lang="en-US" altLang="zh-CN" sz="2400" dirty="0">
                <a:latin typeface="Songti SC" panose="02010600040101010101" pitchFamily="2" charset="-122"/>
                <a:ea typeface="Songti SC" panose="02010600040101010101" pitchFamily="2" charset="-122"/>
              </a:rPr>
              <a:t>Google</a:t>
            </a:r>
            <a:r>
              <a:rPr lang="zh-CN" altLang="en-US" sz="2400" dirty="0">
                <a:latin typeface="Songti SC" panose="02010600040101010101" pitchFamily="2" charset="-122"/>
                <a:ea typeface="Songti SC" panose="02010600040101010101" pitchFamily="2" charset="-122"/>
              </a:rPr>
              <a:t>公司推出的</a:t>
            </a:r>
            <a:r>
              <a:rPr lang="en-US" altLang="zh-CN" sz="2400" dirty="0">
                <a:latin typeface="Songti SC" panose="02010600040101010101" pitchFamily="2" charset="-122"/>
                <a:ea typeface="Songti SC" panose="02010600040101010101" pitchFamily="2" charset="-122"/>
              </a:rPr>
              <a:t>Go</a:t>
            </a:r>
            <a:r>
              <a:rPr lang="zh-CN" altLang="en-US" sz="2400" dirty="0">
                <a:latin typeface="Songti SC" panose="02010600040101010101" pitchFamily="2" charset="-122"/>
                <a:ea typeface="Songti SC" panose="02010600040101010101" pitchFamily="2" charset="-122"/>
              </a:rPr>
              <a:t>语言进行开发实现。</a:t>
            </a: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基于</a:t>
            </a:r>
            <a:r>
              <a:rPr lang="en-US" altLang="zh-CN" sz="2400" dirty="0">
                <a:latin typeface="Songti SC" panose="02010600040101010101" pitchFamily="2" charset="-122"/>
                <a:ea typeface="Songti SC" panose="02010600040101010101" pitchFamily="2" charset="-122"/>
              </a:rPr>
              <a:t>Linux</a:t>
            </a:r>
            <a:r>
              <a:rPr lang="zh-CN" altLang="en-US" sz="2400" dirty="0">
                <a:latin typeface="Songti SC" panose="02010600040101010101" pitchFamily="2" charset="-122"/>
                <a:ea typeface="Songti SC" panose="02010600040101010101" pitchFamily="2" charset="-122"/>
              </a:rPr>
              <a:t>内核的</a:t>
            </a:r>
            <a:r>
              <a:rPr lang="en-US" altLang="zh-CN" sz="2400" dirty="0" err="1">
                <a:latin typeface="Songti SC" panose="02010600040101010101" pitchFamily="2" charset="-122"/>
                <a:ea typeface="Songti SC" panose="02010600040101010101" pitchFamily="2" charset="-122"/>
              </a:rPr>
              <a:t>cgroup</a:t>
            </a:r>
            <a:r>
              <a:rPr lang="zh-CN" altLang="en-US" sz="2400" dirty="0">
                <a:latin typeface="Songti SC" panose="02010600040101010101" pitchFamily="2" charset="-122"/>
                <a:ea typeface="Songti SC" panose="02010600040101010101" pitchFamily="2" charset="-122"/>
              </a:rPr>
              <a:t>，</a:t>
            </a:r>
            <a:r>
              <a:rPr lang="en-US" altLang="zh-CN" sz="2400" dirty="0">
                <a:latin typeface="Songti SC" panose="02010600040101010101" pitchFamily="2" charset="-122"/>
                <a:ea typeface="Songti SC" panose="02010600040101010101" pitchFamily="2" charset="-122"/>
              </a:rPr>
              <a:t>namespace</a:t>
            </a:r>
            <a:r>
              <a:rPr lang="zh-CN" altLang="en-US" sz="2400" dirty="0">
                <a:latin typeface="Songti SC" panose="02010600040101010101" pitchFamily="2" charset="-122"/>
                <a:ea typeface="Songti SC" panose="02010600040101010101" pitchFamily="2" charset="-122"/>
              </a:rPr>
              <a:t>，以及</a:t>
            </a:r>
            <a:r>
              <a:rPr lang="en-US" altLang="zh-CN" sz="2400" dirty="0">
                <a:latin typeface="Songti SC" panose="02010600040101010101" pitchFamily="2" charset="-122"/>
                <a:ea typeface="Songti SC" panose="02010600040101010101" pitchFamily="2" charset="-122"/>
              </a:rPr>
              <a:t>AUFS</a:t>
            </a:r>
            <a:r>
              <a:rPr lang="zh-CN" altLang="en-US" sz="2400" dirty="0">
                <a:latin typeface="Songti SC" panose="02010600040101010101" pitchFamily="2" charset="-122"/>
                <a:ea typeface="Songti SC" panose="02010600040101010101" pitchFamily="2" charset="-122"/>
              </a:rPr>
              <a:t>类的</a:t>
            </a:r>
            <a:r>
              <a:rPr lang="en-US" altLang="zh-CN" sz="2400" dirty="0" err="1">
                <a:latin typeface="Songti SC" panose="02010600040101010101" pitchFamily="2" charset="-122"/>
                <a:ea typeface="Songti SC" panose="02010600040101010101" pitchFamily="2" charset="-122"/>
              </a:rPr>
              <a:t>UnionFS</a:t>
            </a:r>
            <a:r>
              <a:rPr lang="zh-CN" altLang="en-US" sz="2400" dirty="0">
                <a:latin typeface="Songti SC" panose="02010600040101010101" pitchFamily="2" charset="-122"/>
                <a:ea typeface="Songti SC" panose="02010600040101010101" pitchFamily="2" charset="-122"/>
              </a:rPr>
              <a:t>等技术，对进程进行封装隔离，属于操作系统层面的虚拟化技术。 </a:t>
            </a:r>
            <a:endParaRPr lang="en-US" altLang="zh-CN" sz="2400" dirty="0">
              <a:latin typeface="Songti SC" panose="02010600040101010101" pitchFamily="2" charset="-122"/>
              <a:ea typeface="Songti SC" panose="02010600040101010101" pitchFamily="2" charset="-122"/>
            </a:endParaRPr>
          </a:p>
          <a:p>
            <a:pPr>
              <a:lnSpc>
                <a:spcPct val="150000"/>
              </a:lnSpc>
            </a:pPr>
            <a:r>
              <a:rPr lang="en-US" altLang="zh-CN" sz="2400" dirty="0">
                <a:latin typeface="Songti SC" panose="02010600040101010101" pitchFamily="2" charset="-122"/>
                <a:ea typeface="Songti SC" panose="02010600040101010101" pitchFamily="2" charset="-122"/>
              </a:rPr>
              <a:t>Docker</a:t>
            </a:r>
            <a:r>
              <a:rPr lang="zh-CN" altLang="en-US" sz="2400" dirty="0">
                <a:latin typeface="Songti SC" panose="02010600040101010101" pitchFamily="2" charset="-122"/>
                <a:ea typeface="Songti SC" panose="02010600040101010101" pitchFamily="2" charset="-122"/>
              </a:rPr>
              <a:t>能够自动执行重复性任务，例如搭建和配置开发环境。</a:t>
            </a:r>
            <a:endParaRPr lang="en-US" altLang="zh-CN" sz="2400" dirty="0">
              <a:latin typeface="Songti SC" panose="02010600040101010101" pitchFamily="2" charset="-122"/>
              <a:ea typeface="Songti SC" panose="02010600040101010101" pitchFamily="2" charset="-122"/>
            </a:endParaRPr>
          </a:p>
          <a:p>
            <a:pPr>
              <a:lnSpc>
                <a:spcPct val="150000"/>
              </a:lnSpc>
            </a:pPr>
            <a:r>
              <a:rPr lang="zh-CN" altLang="en-US" sz="2400" dirty="0">
                <a:latin typeface="Songti SC" panose="02010600040101010101" pitchFamily="2" charset="-122"/>
                <a:ea typeface="Songti SC" panose="02010600040101010101" pitchFamily="2" charset="-122"/>
              </a:rPr>
              <a:t>用户可以方便地创建和使用容器，把自己的应用放入容器。容器还可以进行版本管理、复制、分享、修改，就像管理普通的代码一样。</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7</a:t>
            </a:fld>
            <a:endParaRPr lang="zh-CN" altLang="en-US"/>
          </a:p>
        </p:txBody>
      </p:sp>
    </p:spTree>
    <p:extLst>
      <p:ext uri="{BB962C8B-B14F-4D97-AF65-F5344CB8AC3E}">
        <p14:creationId xmlns:p14="http://schemas.microsoft.com/office/powerpoint/2010/main" val="4088383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altLang="zh-CN" dirty="0"/>
              <a:t>Docker</a:t>
            </a:r>
            <a:r>
              <a:rPr lang="zh-CN" altLang="en-US" dirty="0"/>
              <a:t>思想</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normAutofit/>
          </a:bodyPr>
          <a:lstStyle/>
          <a:p>
            <a:pPr>
              <a:lnSpc>
                <a:spcPct val="150000"/>
              </a:lnSpc>
            </a:pPr>
            <a:r>
              <a:rPr lang="zh-CN" altLang="en-US" sz="2400" dirty="0">
                <a:latin typeface="Songti SC" panose="02010600040101010101" pitchFamily="2" charset="-122"/>
                <a:ea typeface="Songti SC" panose="02010600040101010101" pitchFamily="2" charset="-122"/>
              </a:rPr>
              <a:t>集装箱</a:t>
            </a:r>
          </a:p>
          <a:p>
            <a:pPr>
              <a:lnSpc>
                <a:spcPct val="150000"/>
              </a:lnSpc>
            </a:pPr>
            <a:r>
              <a:rPr lang="zh-CN" altLang="en-US" sz="2400" dirty="0">
                <a:latin typeface="Songti SC" panose="02010600040101010101" pitchFamily="2" charset="-122"/>
                <a:ea typeface="Songti SC" panose="02010600040101010101" pitchFamily="2" charset="-122"/>
              </a:rPr>
              <a:t>标准化：</a:t>
            </a:r>
            <a:endParaRPr lang="en-US" altLang="zh-CN" sz="2400" dirty="0">
              <a:latin typeface="Songti SC" panose="02010600040101010101" pitchFamily="2" charset="-122"/>
              <a:ea typeface="Songti SC" panose="02010600040101010101" pitchFamily="2" charset="-122"/>
            </a:endParaRPr>
          </a:p>
          <a:p>
            <a:pPr lvl="1">
              <a:lnSpc>
                <a:spcPct val="150000"/>
              </a:lnSpc>
            </a:pPr>
            <a:r>
              <a:rPr lang="zh-CN" altLang="en-US" sz="2000" dirty="0">
                <a:latin typeface="Songti SC" panose="02010600040101010101" pitchFamily="2" charset="-122"/>
                <a:ea typeface="Songti SC" panose="02010600040101010101" pitchFamily="2" charset="-122"/>
              </a:rPr>
              <a:t>运输方式</a:t>
            </a:r>
            <a:endParaRPr lang="en-US" altLang="zh-CN" sz="2000" dirty="0">
              <a:latin typeface="Songti SC" panose="02010600040101010101" pitchFamily="2" charset="-122"/>
              <a:ea typeface="Songti SC" panose="02010600040101010101" pitchFamily="2" charset="-122"/>
            </a:endParaRPr>
          </a:p>
          <a:p>
            <a:pPr lvl="1">
              <a:lnSpc>
                <a:spcPct val="150000"/>
              </a:lnSpc>
            </a:pPr>
            <a:r>
              <a:rPr lang="zh-CN" altLang="en-US" sz="2000" dirty="0">
                <a:latin typeface="Songti SC" panose="02010600040101010101" pitchFamily="2" charset="-122"/>
                <a:ea typeface="Songti SC" panose="02010600040101010101" pitchFamily="2" charset="-122"/>
              </a:rPr>
              <a:t>存储方式 </a:t>
            </a:r>
            <a:endParaRPr lang="en-US" altLang="zh-CN" sz="2000" dirty="0">
              <a:latin typeface="Songti SC" panose="02010600040101010101" pitchFamily="2" charset="-122"/>
              <a:ea typeface="Songti SC" panose="02010600040101010101" pitchFamily="2" charset="-122"/>
            </a:endParaRPr>
          </a:p>
          <a:p>
            <a:pPr lvl="1">
              <a:lnSpc>
                <a:spcPct val="150000"/>
              </a:lnSpc>
            </a:pPr>
            <a:r>
              <a:rPr lang="en-US" altLang="zh-CN" sz="2000" dirty="0">
                <a:latin typeface="Songti SC" panose="02010600040101010101" pitchFamily="2" charset="-122"/>
                <a:ea typeface="Songti SC" panose="02010600040101010101" pitchFamily="2" charset="-122"/>
              </a:rPr>
              <a:t>API</a:t>
            </a:r>
            <a:r>
              <a:rPr lang="zh-CN" altLang="en-US" sz="2000" dirty="0">
                <a:latin typeface="Songti SC" panose="02010600040101010101" pitchFamily="2" charset="-122"/>
                <a:ea typeface="Songti SC" panose="02010600040101010101" pitchFamily="2" charset="-122"/>
              </a:rPr>
              <a:t>接口</a:t>
            </a:r>
          </a:p>
          <a:p>
            <a:pPr>
              <a:lnSpc>
                <a:spcPct val="150000"/>
              </a:lnSpc>
            </a:pPr>
            <a:r>
              <a:rPr lang="zh-CN" altLang="en-US" sz="2400" dirty="0">
                <a:latin typeface="Songti SC" panose="02010600040101010101" pitchFamily="2" charset="-122"/>
                <a:ea typeface="Songti SC" panose="02010600040101010101" pitchFamily="2" charset="-122"/>
              </a:rPr>
              <a:t>隔离</a:t>
            </a: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8</a:t>
            </a:fld>
            <a:endParaRPr lang="zh-CN" altLang="en-US"/>
          </a:p>
        </p:txBody>
      </p:sp>
    </p:spTree>
    <p:extLst>
      <p:ext uri="{BB962C8B-B14F-4D97-AF65-F5344CB8AC3E}">
        <p14:creationId xmlns:p14="http://schemas.microsoft.com/office/powerpoint/2010/main" val="2927228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4A-8E42-884B-A837-3E04E5D7F116}"/>
              </a:ext>
            </a:extLst>
          </p:cNvPr>
          <p:cNvSpPr>
            <a:spLocks noGrp="1"/>
          </p:cNvSpPr>
          <p:nvPr>
            <p:ph type="title"/>
          </p:nvPr>
        </p:nvSpPr>
        <p:spPr/>
        <p:txBody>
          <a:bodyPr/>
          <a:lstStyle/>
          <a:p>
            <a:r>
              <a:rPr lang="en-US" altLang="zh-CN" dirty="0"/>
              <a:t>Docker</a:t>
            </a:r>
            <a:r>
              <a:rPr lang="zh-CN" altLang="en-US" dirty="0"/>
              <a:t>是什么</a:t>
            </a:r>
            <a:endParaRPr lang="en-US" dirty="0"/>
          </a:p>
        </p:txBody>
      </p:sp>
      <p:sp>
        <p:nvSpPr>
          <p:cNvPr id="3" name="Content Placeholder 2">
            <a:extLst>
              <a:ext uri="{FF2B5EF4-FFF2-40B4-BE49-F238E27FC236}">
                <a16:creationId xmlns:a16="http://schemas.microsoft.com/office/drawing/2014/main" id="{EB6DA838-0D31-EA48-99BB-322A3BDD3DEA}"/>
              </a:ext>
            </a:extLst>
          </p:cNvPr>
          <p:cNvSpPr>
            <a:spLocks noGrp="1"/>
          </p:cNvSpPr>
          <p:nvPr>
            <p:ph idx="1"/>
          </p:nvPr>
        </p:nvSpPr>
        <p:spPr/>
        <p:txBody>
          <a:bodyPr/>
          <a:lstStyle/>
          <a:p>
            <a:pPr marL="0" indent="0">
              <a:lnSpc>
                <a:spcPct val="150000"/>
              </a:lnSpc>
              <a:buNone/>
            </a:pPr>
            <a:endParaRPr lang="zh-CN" altLang="en-US"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B3FD8D02-6DA0-BB49-8CE7-A99C87441F0D}"/>
              </a:ext>
            </a:extLst>
          </p:cNvPr>
          <p:cNvSpPr>
            <a:spLocks noGrp="1"/>
          </p:cNvSpPr>
          <p:nvPr>
            <p:ph type="ftr" sz="quarter" idx="11"/>
          </p:nvPr>
        </p:nvSpPr>
        <p:spPr/>
        <p:txBody>
          <a:bodyPr/>
          <a:lstStyle/>
          <a:p>
            <a:r>
              <a:rPr lang="en-US" altLang="zh-CN"/>
              <a:t>Ding</a:t>
            </a:r>
            <a:r>
              <a:rPr lang="zh-CN" altLang="en-US"/>
              <a:t> </a:t>
            </a:r>
            <a:r>
              <a:rPr lang="en-US" altLang="zh-CN"/>
              <a:t>Zhang</a:t>
            </a:r>
            <a:endParaRPr lang="zh-CN" altLang="en-US" dirty="0"/>
          </a:p>
        </p:txBody>
      </p:sp>
      <p:sp>
        <p:nvSpPr>
          <p:cNvPr id="5" name="Slide Number Placeholder 4">
            <a:extLst>
              <a:ext uri="{FF2B5EF4-FFF2-40B4-BE49-F238E27FC236}">
                <a16:creationId xmlns:a16="http://schemas.microsoft.com/office/drawing/2014/main" id="{C7866FE1-2D54-0648-AC43-FA98F68C0824}"/>
              </a:ext>
            </a:extLst>
          </p:cNvPr>
          <p:cNvSpPr>
            <a:spLocks noGrp="1"/>
          </p:cNvSpPr>
          <p:nvPr>
            <p:ph type="sldNum" sz="quarter" idx="12"/>
          </p:nvPr>
        </p:nvSpPr>
        <p:spPr/>
        <p:txBody>
          <a:bodyPr/>
          <a:lstStyle/>
          <a:p>
            <a:fld id="{5DD3DB80-B894-403A-B48E-6FDC1A72010E}" type="slidenum">
              <a:rPr lang="zh-CN" altLang="en-US" smtClean="0"/>
              <a:pPr/>
              <a:t>9</a:t>
            </a:fld>
            <a:endParaRPr lang="zh-CN" altLang="en-US"/>
          </a:p>
        </p:txBody>
      </p:sp>
      <p:pic>
        <p:nvPicPr>
          <p:cNvPr id="7" name="Picture 6">
            <a:extLst>
              <a:ext uri="{FF2B5EF4-FFF2-40B4-BE49-F238E27FC236}">
                <a16:creationId xmlns:a16="http://schemas.microsoft.com/office/drawing/2014/main" id="{63EC408F-D6CC-5849-A45E-FF01AA7077E5}"/>
              </a:ext>
            </a:extLst>
          </p:cNvPr>
          <p:cNvPicPr>
            <a:picLocks noChangeAspect="1"/>
          </p:cNvPicPr>
          <p:nvPr/>
        </p:nvPicPr>
        <p:blipFill>
          <a:blip r:embed="rId2"/>
          <a:stretch>
            <a:fillRect/>
          </a:stretch>
        </p:blipFill>
        <p:spPr>
          <a:xfrm>
            <a:off x="2032000" y="1625600"/>
            <a:ext cx="8128000" cy="3606800"/>
          </a:xfrm>
          <a:prstGeom prst="rect">
            <a:avLst/>
          </a:prstGeom>
        </p:spPr>
      </p:pic>
    </p:spTree>
    <p:extLst>
      <p:ext uri="{BB962C8B-B14F-4D97-AF65-F5344CB8AC3E}">
        <p14:creationId xmlns:p14="http://schemas.microsoft.com/office/powerpoint/2010/main" val="150679575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a18adb86-5929-4bf5-a1c6-bcf101f86030"/>
</p:tagLst>
</file>

<file path=ppt/theme/theme1.xml><?xml version="1.0" encoding="utf-8"?>
<a:theme xmlns:a="http://schemas.openxmlformats.org/drawingml/2006/main" name="主题5">
  <a:themeElements>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239</TotalTime>
  <Words>2706</Words>
  <Application>Microsoft Macintosh PowerPoint</Application>
  <PresentationFormat>Widescreen</PresentationFormat>
  <Paragraphs>356</Paragraphs>
  <Slides>36</Slides>
  <Notes>21</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Songti SC</vt:lpstr>
      <vt:lpstr>Arial</vt:lpstr>
      <vt:lpstr>Calibri</vt:lpstr>
      <vt:lpstr>Courier New</vt:lpstr>
      <vt:lpstr>Impact</vt:lpstr>
      <vt:lpstr>主题5</vt:lpstr>
      <vt:lpstr>Docker 介绍与使用</vt:lpstr>
      <vt:lpstr>PowerPoint Presentation</vt:lpstr>
      <vt:lpstr>Docker 介绍</vt:lpstr>
      <vt:lpstr>容器</vt:lpstr>
      <vt:lpstr>容器</vt:lpstr>
      <vt:lpstr>Go与Docker</vt:lpstr>
      <vt:lpstr>Docker是什么</vt:lpstr>
      <vt:lpstr>Docker思想</vt:lpstr>
      <vt:lpstr>Docker是什么</vt:lpstr>
      <vt:lpstr>Docker是什么</vt:lpstr>
      <vt:lpstr>Docker容器特点</vt:lpstr>
      <vt:lpstr>为什么要使用Docker</vt:lpstr>
      <vt:lpstr>容器 VS 虚拟机</vt:lpstr>
      <vt:lpstr>容器 VS 虚拟机</vt:lpstr>
      <vt:lpstr>容器 VS 虚拟机</vt:lpstr>
      <vt:lpstr>容器 VS 虚拟机</vt:lpstr>
      <vt:lpstr>Docker 结构</vt:lpstr>
      <vt:lpstr>Docker的结构</vt:lpstr>
      <vt:lpstr>Docker的结构</vt:lpstr>
      <vt:lpstr>Docker的结构</vt:lpstr>
      <vt:lpstr>镜像</vt:lpstr>
      <vt:lpstr>镜像</vt:lpstr>
      <vt:lpstr>镜像</vt:lpstr>
      <vt:lpstr>容器</vt:lpstr>
      <vt:lpstr>仓库</vt:lpstr>
      <vt:lpstr>Docker 使用</vt:lpstr>
      <vt:lpstr>Docker使用</vt:lpstr>
      <vt:lpstr>Docker使用</vt:lpstr>
      <vt:lpstr>Docker使用</vt:lpstr>
      <vt:lpstr>Docker使用</vt:lpstr>
      <vt:lpstr>Docker使用 - Dockerfile</vt:lpstr>
      <vt:lpstr>Docker使用 - Dockerfile</vt:lpstr>
      <vt:lpstr>Docker使用 - Dockerfile</vt:lpstr>
      <vt:lpstr>Docker使用 - compose</vt:lpstr>
      <vt:lpstr>Docker使用 - compose</vt:lpstr>
      <vt:lpstr>谢谢大家</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Zhang Ding</cp:lastModifiedBy>
  <cp:revision>47</cp:revision>
  <cp:lastPrinted>2018-02-05T16:00:00Z</cp:lastPrinted>
  <dcterms:created xsi:type="dcterms:W3CDTF">2018-02-05T16:00:00Z</dcterms:created>
  <dcterms:modified xsi:type="dcterms:W3CDTF">2019-05-24T10:37:24Z</dcterms:modified>
  <cp:category>business proposal;oral defense;training courseware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a18adb86-5929-4bf5-a1c6-bcf101f86030</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t-shyu@microsoft.com</vt:lpwstr>
  </property>
  <property fmtid="{D5CDD505-2E9C-101B-9397-08002B2CF9AE}" pid="6" name="MSIP_Label_f42aa342-8706-4288-bd11-ebb85995028c_SetDate">
    <vt:lpwstr>2018-08-30T08:24:10.9447553Z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